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13" r:id="rId3"/>
    <p:sldMasterId id="2147483727" r:id="rId4"/>
    <p:sldMasterId id="2147483774" r:id="rId5"/>
    <p:sldMasterId id="2147483781" r:id="rId6"/>
    <p:sldMasterId id="2147483813" r:id="rId7"/>
    <p:sldMasterId id="2147483832" r:id="rId8"/>
    <p:sldMasterId id="2147483943" r:id="rId9"/>
    <p:sldMasterId id="2147483963" r:id="rId10"/>
    <p:sldMasterId id="2147483983" r:id="rId11"/>
  </p:sldMasterIdLst>
  <p:notesMasterIdLst>
    <p:notesMasterId r:id="rId19"/>
  </p:notesMasterIdLst>
  <p:handoutMasterIdLst>
    <p:handoutMasterId r:id="rId20"/>
  </p:handoutMasterIdLst>
  <p:sldIdLst>
    <p:sldId id="1028" r:id="rId12"/>
    <p:sldId id="1029" r:id="rId13"/>
    <p:sldId id="1030" r:id="rId14"/>
    <p:sldId id="1031" r:id="rId15"/>
    <p:sldId id="1032" r:id="rId16"/>
    <p:sldId id="1033" r:id="rId17"/>
    <p:sldId id="1035" r:id="rId18"/>
  </p:sldIdLst>
  <p:sldSz cx="9144000" cy="5143500" type="screen16x9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51D47-058F-4A56-A658-87EC6F40B3D8}">
          <p14:sldIdLst>
            <p14:sldId id="1028"/>
            <p14:sldId id="1029"/>
            <p14:sldId id="1030"/>
            <p14:sldId id="1031"/>
            <p14:sldId id="1032"/>
            <p14:sldId id="1033"/>
            <p14:sldId id="10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binna" initials="" lastIdx="4" clrIdx="0"/>
  <p:cmAuthor id="2" name="Mikhail Zhmaylo" initials="" lastIdx="4" clrIdx="1"/>
  <p:cmAuthor id="3" name="Igor" initials="" lastIdx="2" clrIdx="2"/>
  <p:cmAuthor id="4" name="Igor" initials="I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F98"/>
    <a:srgbClr val="4F81BD"/>
    <a:srgbClr val="00008F"/>
    <a:srgbClr val="272B83"/>
    <a:srgbClr val="39B54A"/>
    <a:srgbClr val="E9EDF4"/>
    <a:srgbClr val="D7E4BD"/>
    <a:srgbClr val="262882"/>
    <a:srgbClr val="632523"/>
    <a:srgbClr val="D89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87779" autoAdjust="0"/>
  </p:normalViewPr>
  <p:slideViewPr>
    <p:cSldViewPr>
      <p:cViewPr varScale="1">
        <p:scale>
          <a:sx n="93" d="100"/>
          <a:sy n="93" d="100"/>
        </p:scale>
        <p:origin x="50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D6F53A6-2243-497A-8262-71B24EFF0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F9AE0F1-C751-4E4A-AC29-21281AB06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0B9589-9A3E-4F9E-A451-37996274464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E50483-4466-4711-B257-2F4AA84D23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DA64D68-1447-4D25-A43B-8E57A20B29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D7AB85-3ED0-44C9-82D0-A5556238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7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70B3DDA-14E7-4ECB-8E7F-DC0053E29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7E79E8-29C3-4607-A6AB-1DBF1E074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9BECA4-9EBE-46F8-A07A-85FA3253AF8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309046A4-D39C-4941-826E-6D0A2C7CF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4C2EABDE-44FE-48F2-B5A8-11660310B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83161B-2820-43F3-BD68-333B69DF52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23EFDA-5818-4A34-9527-8C03BD3F2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ABCA0E-13E9-4951-8C65-B391251EB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57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Не</a:t>
            </a:r>
            <a:r>
              <a:rPr lang="ru-RU" altLang="ru-RU" baseline="0" dirty="0" smtClean="0"/>
              <a:t> более 7 мин.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2C4D2-9A48-437A-9F0B-1B000892811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Не</a:t>
            </a:r>
            <a:r>
              <a:rPr lang="ru-RU" altLang="ru-RU" baseline="0" dirty="0" smtClean="0"/>
              <a:t> более 7 мин.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2C4D2-9A48-437A-9F0B-1B000892811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5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B5175F-5BF4-4FA6-B6E7-84CFA28D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6DE6D8-B624-4DD8-8DB5-25872771CE2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0131D-2329-4495-9CFD-CE1B514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42E5C8-35D9-4F28-AC20-6AE35FC9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459630-25C2-4041-ADF5-CFDDD3D7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9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6D52FC-6C81-4F6A-AF4A-D732ACCD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ECDC0F-9251-476B-8D1F-93E3045E981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39C080-EB22-422B-A5FF-4815D5FB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253BE8-CB47-4D12-B1FF-66A485F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460E24-2FC5-4008-BAC7-1FA9D88D3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34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4520678-F5A9-44A0-A5C9-344517B5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lIns="68570" tIns="34289" rIns="68570" bIns="34289"/>
          <a:lstStyle>
            <a:lvl1pPr defTabSz="383786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B6F0AFE-33C5-426C-B826-202690C7F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lIns="68570" tIns="34289" rIns="68570" bIns="34289"/>
          <a:lstStyle>
            <a:lvl1pPr defTabSz="383786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3B8EB76-B04A-4129-A8BC-404F097AE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lIns="68570" tIns="34289" rIns="68570" bIns="34289"/>
          <a:lstStyle>
            <a:lvl1pPr defTabSz="383786">
              <a:defRPr kumimoji="1" sz="150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0AADCB-5FD4-4D65-A035-B9143CF4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281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="" xmlns:a16="http://schemas.microsoft.com/office/drawing/2014/main" id="{419B5EEA-B71E-4A73-AECA-0C242483B73C}"/>
              </a:ext>
            </a:extLst>
          </p:cNvPr>
          <p:cNvSpPr/>
          <p:nvPr/>
        </p:nvSpPr>
        <p:spPr>
          <a:xfrm>
            <a:off x="0" y="3902075"/>
            <a:ext cx="9145588" cy="646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19288" tIns="34289" rIns="19288" bIns="34289" anchor="ctr"/>
          <a:lstStyle/>
          <a:p>
            <a:pPr defTabSz="383786"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kumimoji="1" sz="800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  <a:sym typeface="Frutiger Next LT W1G"/>
            </a:endParaRPr>
          </a:p>
        </p:txBody>
      </p:sp>
      <p:sp>
        <p:nvSpPr>
          <p:cNvPr id="3" name="Shape 148">
            <a:extLst>
              <a:ext uri="{FF2B5EF4-FFF2-40B4-BE49-F238E27FC236}">
                <a16:creationId xmlns="" xmlns:a16="http://schemas.microsoft.com/office/drawing/2014/main" id="{8FC91873-1723-4F63-9E3D-EC1A150C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40188"/>
            <a:ext cx="5626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8" tIns="5358" rIns="5358" bIns="5358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>
                <a:solidFill>
                  <a:srgbClr val="000000"/>
                </a:solidFill>
                <a:latin typeface="Frutiger Next LT W1G"/>
                <a:cs typeface="Arial" panose="020B0604020202020204" pitchFamily="34" charset="0"/>
              </a:rPr>
              <a:t>Политех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FB78F867-8266-457B-AB1C-1230F7A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57638"/>
            <a:ext cx="588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3539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54DB782-074E-4427-BD63-1D7A0FF98784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3" name="Рисунок 5" descr="mission_bg.png">
              <a:extLst>
                <a:ext uri="{FF2B5EF4-FFF2-40B4-BE49-F238E27FC236}">
                  <a16:creationId xmlns="" xmlns:a16="http://schemas.microsoft.com/office/drawing/2014/main" id="{17350ED7-A6AE-4025-93AC-F6B127318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C9374D34-2C9F-412A-98D1-D6A9E90DEF24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8BEC9D-39FE-480C-BA9C-6636EA9E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E911D58A-61A8-4A84-8A80-8A82BDD9ACBE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54" tIns="51580" rIns="103154" bIns="51580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D357F57-05F1-40B1-8B81-9FBDF90A2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5E4DFDC-11C6-4F45-B23B-82D1CB823075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AutoShape 2" descr="http://iamt.spbstu.ru/img/nav/logo.svg">
            <a:extLst>
              <a:ext uri="{FF2B5EF4-FFF2-40B4-BE49-F238E27FC236}">
                <a16:creationId xmlns="" xmlns:a16="http://schemas.microsoft.com/office/drawing/2014/main" id="{A326D525-AFC0-4BD3-A8CD-0C7062010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4C4EF1BE-23D0-487F-9D6C-2416C713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7C8BD7A-5164-4131-BAC7-592DB119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A002A7B4-44A3-4A18-AEFD-8C8924A4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30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6CAEB632-6995-4F1C-B7D9-35039B5F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598AA90-AD64-4AD8-B825-34B7F196300F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13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B290395-5076-4568-B5C4-EA0E2483E2EF}"/>
              </a:ext>
            </a:extLst>
          </p:cNvPr>
          <p:cNvSpPr/>
          <p:nvPr/>
        </p:nvSpPr>
        <p:spPr>
          <a:xfrm>
            <a:off x="0" y="2584450"/>
            <a:ext cx="9144000" cy="1023938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C8FF25FD-0A82-4203-A7FD-769EDB4E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408A8B54-BA08-4626-845F-8B9C617F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219938D9-13DC-4E32-814E-0C669F1B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78A8ACD7-08FB-41D6-8541-3D8A4290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91319"/>
            <a:ext cx="6800632" cy="773906"/>
          </a:xfrm>
          <a:prstGeom prst="rect">
            <a:avLst/>
          </a:prstGeom>
          <a:ln>
            <a:noFill/>
          </a:ln>
        </p:spPr>
        <p:txBody>
          <a:bodyPr lIns="68574" tIns="34289" rIns="68574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01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D29EE2-E9E2-4490-9246-E19599784AB5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F9AB8817-74CA-4BE6-8BBC-BE10AEDC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3791DFA7-33DD-4946-AD90-44FB036C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1225"/>
            <a:ext cx="9144000" cy="4222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7DBFE60C-0742-4306-99E3-4DC317EC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27E5A19-63AA-4EA6-8C89-476BFCFEB1D2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13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D5FA9599-7418-4050-A420-1988E09C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8B84FFC8-C0D7-42A9-8AB0-C5ACF0B2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05597"/>
            <a:ext cx="6800632" cy="773906"/>
          </a:xfrm>
          <a:prstGeom prst="rect">
            <a:avLst/>
          </a:prstGeom>
          <a:ln>
            <a:noFill/>
          </a:ln>
        </p:spPr>
        <p:txBody>
          <a:bodyPr lIns="68574" tIns="34289" rIns="68574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4813108"/>
            <a:ext cx="2785790" cy="225281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 algn="ctr">
              <a:buNone/>
              <a:defRPr sz="10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2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1250BB-F5F2-439A-8003-1FBCAD188C5B}"/>
              </a:ext>
            </a:extLst>
          </p:cNvPr>
          <p:cNvSpPr/>
          <p:nvPr/>
        </p:nvSpPr>
        <p:spPr>
          <a:xfrm>
            <a:off x="0" y="1365056"/>
            <a:ext cx="9144000" cy="2299689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026" tIns="21515" rIns="43026" bIns="21515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4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738540"/>
            <a:ext cx="5397358" cy="903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4" y="2650359"/>
            <a:ext cx="5397356" cy="32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3" y="2971695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3" y="3200408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587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1615089"/>
            <a:ext cx="9143106" cy="1778794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347072" algn="l">
              <a:defRPr sz="2500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4506310"/>
            <a:ext cx="8974084" cy="2614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500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459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9144000" cy="4843463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61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695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4AA0120-4E83-4749-856E-AEA3185A2DC8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2A39D493-A7B9-4F0B-A8F0-8932027F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B8AD119E-0A3D-40C8-B414-326A8696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538162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94B48736-87DA-4ECC-A33D-18045306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312FCF6-9A3F-4681-A8CD-AB1374A80D6E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13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C8FA9D49-BA5E-4B2D-B036-0A1FCE07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55" y="2747964"/>
            <a:ext cx="6800632" cy="531018"/>
          </a:xfrm>
          <a:prstGeom prst="rect">
            <a:avLst/>
          </a:prstGeom>
          <a:ln>
            <a:noFill/>
          </a:ln>
        </p:spPr>
        <p:txBody>
          <a:bodyPr lIns="68574" tIns="34289" rIns="68574" bIns="34289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436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2EDD982B-2499-4BC1-9D56-D53B3318FD35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DB587663-C1C3-41EB-B51F-C96EA12F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97322B6D-A980-4163-9E67-EA003C6679A2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067B6C7-C2A8-42E9-BB44-EAC7616A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E99AF9FA-6A8F-4DD2-99C3-905F041985BC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63" tIns="51583" rIns="103163" bIns="51583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591CEDFA-4157-45E7-BA04-6F6858A6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8E98A02-CB48-47FF-A258-6E1F3FFB3294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1" name="Shape 216">
            <a:extLst>
              <a:ext uri="{FF2B5EF4-FFF2-40B4-BE49-F238E27FC236}">
                <a16:creationId xmlns="" xmlns:a16="http://schemas.microsoft.com/office/drawing/2014/main" id="{676AA822-E413-4C53-B5AF-2D0BF9E695D7}"/>
              </a:ext>
            </a:extLst>
          </p:cNvPr>
          <p:cNvSpPr txBox="1">
            <a:spLocks/>
          </p:cNvSpPr>
          <p:nvPr/>
        </p:nvSpPr>
        <p:spPr>
          <a:xfrm>
            <a:off x="0" y="4897438"/>
            <a:ext cx="8523288" cy="252412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800" b="0" dirty="0">
                <a:solidFill>
                  <a:prstClr val="white"/>
                </a:solidFill>
                <a:latin typeface="Arial"/>
              </a:rPr>
              <a:t>Заседание Научно-технического совета, 20.06.2016</a:t>
            </a: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9EAA19A2-80E1-4B2C-8894-9BCDCDEA90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4EF99F3F-5671-4506-8B4B-B2D36599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8"/>
            <a:ext cx="2165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96" indent="-21210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35" indent="-192818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79" indent="-173537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768" indent="-154256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560" indent="-134973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2779063" y="-7074"/>
            <a:ext cx="5906893" cy="655607"/>
          </a:xfrm>
          <a:prstGeom prst="rect">
            <a:avLst/>
          </a:prstGeom>
        </p:spPr>
        <p:txBody>
          <a:bodyPr lIns="68574" tIns="34289" rIns="68574" bIns="34289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87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3B9D78-7B0C-415F-B39A-85C27227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4C334F-C26A-405A-8233-BE6AC868352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07DF77-DF30-46EA-8756-AB69063E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83DDF7-7708-473E-8F0B-06D354FD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CCE75D-1976-49E5-979A-A46CE7D17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0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41E53F6B-FB1D-4661-BD4D-2F1A5C9BB005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5B8B40CE-2CEF-4807-A4D5-95EA04AC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F2CE7BF-4FA8-440A-B845-9BDFEDA5B413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C9A50F-E949-483F-8B59-123BD1A7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48F8F314-F5A0-49F5-8928-9B0FE27A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96" indent="-21210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35" indent="-192818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79" indent="-173537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768" indent="-154256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560" indent="-134973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6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0C294B-19D9-4BCA-8DCF-452034A1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046538"/>
            <a:ext cx="9144000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05998A-1405-4481-A89D-5E0C933EE56F}"/>
              </a:ext>
            </a:extLst>
          </p:cNvPr>
          <p:cNvSpPr txBox="1"/>
          <p:nvPr/>
        </p:nvSpPr>
        <p:spPr>
          <a:xfrm>
            <a:off x="1885950" y="4179888"/>
            <a:ext cx="5624513" cy="333375"/>
          </a:xfrm>
          <a:prstGeom prst="rect">
            <a:avLst/>
          </a:prstGeom>
          <a:noFill/>
        </p:spPr>
        <p:txBody>
          <a:bodyPr lIns="68574" tIns="34289" rIns="68574" bIns="34289">
            <a:spAutoFit/>
          </a:bodyPr>
          <a:lstStyle/>
          <a:p>
            <a:pPr algn="ctr" defTabSz="383813">
              <a:defRPr/>
            </a:pPr>
            <a:r>
              <a:rPr kumimoji="1" lang="ru-RU" sz="17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kumimoji="1" lang="ru-RU" sz="1700" b="1" dirty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B696AF42-AE90-4F79-974D-7395B47A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16388"/>
            <a:ext cx="676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520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BB593E-DB03-4CFD-AA70-DEC411874F14}"/>
              </a:ext>
            </a:extLst>
          </p:cNvPr>
          <p:cNvSpPr/>
          <p:nvPr/>
        </p:nvSpPr>
        <p:spPr>
          <a:xfrm>
            <a:off x="0" y="4546600"/>
            <a:ext cx="9144000" cy="59690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227DDACD-6B32-446C-AF65-0A5DF7C1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FD539FE-9C16-4EA0-B79E-7240750190C2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13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7" name="gerb.png">
            <a:extLst>
              <a:ext uri="{FF2B5EF4-FFF2-40B4-BE49-F238E27FC236}">
                <a16:creationId xmlns="" xmlns:a16="http://schemas.microsoft.com/office/drawing/2014/main" id="{10123E2B-EF99-416C-A956-757E99D0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07AF9564-B06A-406A-9A64-356FB87A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6988"/>
            <a:ext cx="1393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7455" y="4656441"/>
            <a:ext cx="6800632" cy="388193"/>
          </a:xfrm>
          <a:prstGeom prst="rect">
            <a:avLst/>
          </a:prstGeom>
          <a:ln>
            <a:noFill/>
          </a:ln>
        </p:spPr>
        <p:txBody>
          <a:bodyPr lIns="68574" tIns="34289" rIns="68574" bIns="34289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759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3E18EE48-7F3C-4BB5-A680-75982B9A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D880C70-10DE-46E7-819B-B46C3B007C89}"/>
              </a:ext>
            </a:extLst>
          </p:cNvPr>
          <p:cNvSpPr txBox="1">
            <a:spLocks/>
          </p:cNvSpPr>
          <p:nvPr/>
        </p:nvSpPr>
        <p:spPr bwMode="auto">
          <a:xfrm>
            <a:off x="2782888" y="138113"/>
            <a:ext cx="4286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13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66B83AF-8097-47F0-BBCD-B7299D8AA86F}"/>
              </a:ext>
            </a:extLst>
          </p:cNvPr>
          <p:cNvSpPr/>
          <p:nvPr/>
        </p:nvSpPr>
        <p:spPr>
          <a:xfrm>
            <a:off x="1588" y="3468688"/>
            <a:ext cx="9144000" cy="1077912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C280A69-7F79-4D46-B390-8C448976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04C76ECD-E66F-40A1-8DC9-165BD16E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2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7773" y="3693856"/>
            <a:ext cx="6800632" cy="773906"/>
          </a:xfrm>
          <a:prstGeom prst="rect">
            <a:avLst/>
          </a:prstGeom>
          <a:ln>
            <a:noFill/>
          </a:ln>
        </p:spPr>
        <p:txBody>
          <a:bodyPr lIns="68574" tIns="34289" rIns="68574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88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28936DF8-8A22-4E47-A965-E4ADF1836907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16396845-9B16-423A-8231-6F5245A8F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693A12B-6D09-4304-914F-5C8995A4904E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4D66BE-93F4-447D-B2C1-9D893E02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8A2B4339-9940-4389-938F-C4AADB44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2" y="1063234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5" y="1063238"/>
            <a:ext cx="4040187" cy="357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537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1037DE40-B95D-4A3B-8A6D-6370379CF863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10" name="Рисунок 5" descr="mission_bg.png">
              <a:extLst>
                <a:ext uri="{FF2B5EF4-FFF2-40B4-BE49-F238E27FC236}">
                  <a16:creationId xmlns="" xmlns:a16="http://schemas.microsoft.com/office/drawing/2014/main" id="{091FB7AC-7E66-4B82-AF73-8FF62B30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FF3BC3D9-DDBA-4E30-922D-82D35A860FEB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6ABC8C-CBF0-40C9-BA67-F3C8E48C9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8" name="pasted-image.pdf">
            <a:extLst>
              <a:ext uri="{FF2B5EF4-FFF2-40B4-BE49-F238E27FC236}">
                <a16:creationId xmlns="" xmlns:a16="http://schemas.microsoft.com/office/drawing/2014/main" id="{936B7416-20F6-4B65-A0E6-E15D998C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063232"/>
            <a:ext cx="4040232" cy="1620555"/>
          </a:xfrm>
          <a:prstGeom prst="rect">
            <a:avLst/>
          </a:prstGeom>
        </p:spPr>
        <p:txBody>
          <a:bodyPr vert="horz" lIns="68574" tIns="34289" rIns="68574" bIns="34289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2701526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2" y="1063234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2889503"/>
            <a:ext cx="4040232" cy="1620555"/>
          </a:xfrm>
          <a:prstGeom prst="rect">
            <a:avLst/>
          </a:prstGeom>
        </p:spPr>
        <p:txBody>
          <a:bodyPr vert="horz" lIns="68574" tIns="34289" rIns="68574" bIns="34289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4527797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980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529CDCA5-42D2-4CAD-BFE0-0AE2D0964FF1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5" name="Рисунок 5" descr="mission_bg.png">
              <a:extLst>
                <a:ext uri="{FF2B5EF4-FFF2-40B4-BE49-F238E27FC236}">
                  <a16:creationId xmlns="" xmlns:a16="http://schemas.microsoft.com/office/drawing/2014/main" id="{A67759EA-7830-4D9E-8D9B-80C3C2818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A0D44A5-1B7D-4279-8B07-ABF07491730F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2E310E5-F0AB-418E-96A5-3A6A4B076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pasted-image.pdf">
            <a:extLst>
              <a:ext uri="{FF2B5EF4-FFF2-40B4-BE49-F238E27FC236}">
                <a16:creationId xmlns="" xmlns:a16="http://schemas.microsoft.com/office/drawing/2014/main" id="{DC16876F-7013-4308-8122-48076495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800401"/>
            <a:ext cx="8150222" cy="3962102"/>
          </a:xfrm>
          <a:prstGeom prst="rect">
            <a:avLst/>
          </a:prstGeom>
        </p:spPr>
        <p:txBody>
          <a:bodyPr lIns="68574" tIns="34289" rIns="68574" bIns="34289"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05949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408A40A7-8B0B-4719-8AB1-40423CCFB8C8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6051E234-4EF4-44FF-9B1A-029BB9356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F70A0CE9-9A80-4806-B4B2-60BC1700118D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1B00E0-09BC-4028-8921-382A2D6F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0BBBDB55-C66C-460E-9ABB-4F9AD6CC0802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63" tIns="51583" rIns="103163" bIns="51583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FE1BB431-2912-45D2-A638-6EEC202C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96950C1-666B-466B-8C60-6E477811B3F3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98D4BF46-F02A-4B8E-9997-1A6385903D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12F0B751-EBED-4116-A7AC-EF0FBFC5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7DAD768B-15A4-483A-ABC6-DFC64492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C9E1FEE0-00E9-4338-8FB0-99630E3B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96" indent="-21210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35" indent="-192818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79" indent="-173537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768" indent="-154256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560" indent="-134973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4360610" y="-7074"/>
            <a:ext cx="4548441" cy="655607"/>
          </a:xfrm>
          <a:prstGeom prst="rect">
            <a:avLst/>
          </a:prstGeom>
        </p:spPr>
        <p:txBody>
          <a:bodyPr lIns="68574" tIns="34289" rIns="68574" bIns="34289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909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428CA4-F50B-4D44-8E5D-F9DC5175B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lIns="68574" tIns="34289" rIns="68574" bIns="34289"/>
          <a:lstStyle>
            <a:lvl1pPr defTabSz="383813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C8790A7-39CB-4815-A0BE-C61C882A0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lIns="68574" tIns="34289" rIns="68574" bIns="34289"/>
          <a:lstStyle>
            <a:lvl1pPr defTabSz="383813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A8EA93-9C7B-4AEB-A41B-2CF9C27A6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lIns="68574" tIns="34289" rIns="68574" bIns="34289"/>
          <a:lstStyle>
            <a:lvl1pPr defTabSz="383813">
              <a:defRPr kumimoji="1" sz="150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40C062-FA11-4C3D-ADB6-B69C25E9C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119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="" xmlns:a16="http://schemas.microsoft.com/office/drawing/2014/main" id="{261EAB0D-BBB4-4B6D-A26B-01A27C55F75A}"/>
              </a:ext>
            </a:extLst>
          </p:cNvPr>
          <p:cNvSpPr/>
          <p:nvPr/>
        </p:nvSpPr>
        <p:spPr>
          <a:xfrm>
            <a:off x="0" y="3902075"/>
            <a:ext cx="9145588" cy="646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19288" tIns="34289" rIns="19288" bIns="34289" anchor="ctr"/>
          <a:lstStyle/>
          <a:p>
            <a:pPr defTabSz="383813"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kumimoji="1" sz="800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  <a:sym typeface="Frutiger Next LT W1G"/>
            </a:endParaRPr>
          </a:p>
        </p:txBody>
      </p:sp>
      <p:sp>
        <p:nvSpPr>
          <p:cNvPr id="3" name="Shape 148">
            <a:extLst>
              <a:ext uri="{FF2B5EF4-FFF2-40B4-BE49-F238E27FC236}">
                <a16:creationId xmlns="" xmlns:a16="http://schemas.microsoft.com/office/drawing/2014/main" id="{EE63D633-8F2A-47D3-B9D2-F41BB2A6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40188"/>
            <a:ext cx="5626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8" tIns="5358" rIns="5358" bIns="5358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>
                <a:solidFill>
                  <a:srgbClr val="000000"/>
                </a:solidFill>
                <a:latin typeface="Frutiger Next LT W1G"/>
                <a:cs typeface="Arial" panose="020B0604020202020204" pitchFamily="34" charset="0"/>
              </a:rPr>
              <a:t>Политех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405C8DF3-39C6-41CA-B3D5-7B043C50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57638"/>
            <a:ext cx="588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429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E25B42-5516-45D3-A893-CDE6954A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CDF4-23B1-41CF-B0B9-FFFCBA8F5E8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4B1D47-A69D-416A-8828-18202BB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6A2D5D-13CF-43EC-AF9B-4EAEA485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45CB-EA01-43BD-854F-397BB26A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48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1556610-B8B1-4006-8E2A-B4776F9F466B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3" name="Рисунок 5" descr="mission_bg.png">
              <a:extLst>
                <a:ext uri="{FF2B5EF4-FFF2-40B4-BE49-F238E27FC236}">
                  <a16:creationId xmlns="" xmlns:a16="http://schemas.microsoft.com/office/drawing/2014/main" id="{BACF8E03-E999-45D6-AFA0-3E83EA175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A98D6BE8-879B-419F-8971-F81067E8BCEB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13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C6C4357-BEC5-45BD-A965-2A19BB8B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4" tIns="34289" rIns="68574" bIns="34289" anchor="ctr"/>
          <a:lstStyle/>
          <a:p>
            <a:pPr algn="ctr" defTabSz="383813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B06DEAA8-075E-4233-A264-BDC141B51A59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63" tIns="51583" rIns="103163" bIns="51583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B2D96C-2B2C-4451-AA75-CFD79FF5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B79F876-D2B4-4882-8A0B-3AEB811B4753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AutoShape 2" descr="http://iamt.spbstu.ru/img/nav/logo.svg">
            <a:extLst>
              <a:ext uri="{FF2B5EF4-FFF2-40B4-BE49-F238E27FC236}">
                <a16:creationId xmlns="" xmlns:a16="http://schemas.microsoft.com/office/drawing/2014/main" id="{54523E6E-B668-4E2E-B62B-E720D7EA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FA691F8D-9296-4951-ACBA-EBD323EA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BE5F3178-674D-4264-B149-EA3953C2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2DC3584B-B220-4A29-959C-DDE78E36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724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44BFCFCB-17C7-4EBD-A8C3-3AF616BD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4A26DB4-4F63-4820-99F1-FB58A58986DA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50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A9350A8-5E4B-4272-90D6-63332CA822E8}"/>
              </a:ext>
            </a:extLst>
          </p:cNvPr>
          <p:cNvSpPr/>
          <p:nvPr/>
        </p:nvSpPr>
        <p:spPr>
          <a:xfrm>
            <a:off x="0" y="2584450"/>
            <a:ext cx="9144000" cy="1023938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4CBBDD35-DAB3-489A-BBF3-6566B921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50888"/>
            <a:ext cx="1381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9059E332-CF77-4C55-8AFD-DEE2B653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727F360C-D143-4846-B6A9-0FF73745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18AED950-61D2-4233-A14F-96D93426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91319"/>
            <a:ext cx="6800632" cy="773906"/>
          </a:xfrm>
          <a:prstGeom prst="rect">
            <a:avLst/>
          </a:prstGeom>
          <a:ln>
            <a:noFill/>
          </a:ln>
        </p:spPr>
        <p:txBody>
          <a:bodyPr lIns="68580" tIns="34290" rIns="68580" bIns="34290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6" y="4752754"/>
            <a:ext cx="2785790" cy="34788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913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E81E697-19E3-4568-8CB1-3DFEAA76849D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B372854F-B389-4539-9094-229FDFD6B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50888"/>
            <a:ext cx="1381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721EF1CF-B5DF-4CCD-A291-DACA1117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1225"/>
            <a:ext cx="9144000" cy="4222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7D09F622-3F47-496F-BFE0-A8BE3837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95FC4D3-3BAE-4920-AEF0-FF742097004E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50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B3A851D4-3FA6-4669-A4AF-4394FA78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3D4EDF9E-34CB-4948-A032-CE8A85C1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05597"/>
            <a:ext cx="6800632" cy="773906"/>
          </a:xfrm>
          <a:prstGeom prst="rect">
            <a:avLst/>
          </a:prstGeom>
          <a:ln>
            <a:noFill/>
          </a:ln>
        </p:spPr>
        <p:txBody>
          <a:bodyPr lIns="68580" tIns="34290" rIns="68580" bIns="34290"/>
          <a:lstStyle>
            <a:lvl1pPr>
              <a:defRPr kumimoji="0" lang="ru-RU" sz="1500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4813104"/>
            <a:ext cx="2785790" cy="22528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0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085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F0DD5CE-70D5-4E0C-A33A-A25365D0A3EE}"/>
              </a:ext>
            </a:extLst>
          </p:cNvPr>
          <p:cNvSpPr/>
          <p:nvPr/>
        </p:nvSpPr>
        <p:spPr>
          <a:xfrm>
            <a:off x="0" y="1365056"/>
            <a:ext cx="9144000" cy="2299689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030" tIns="21515" rIns="43030" bIns="21515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4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2" y="1738536"/>
            <a:ext cx="5397358" cy="903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4" y="2650355"/>
            <a:ext cx="5397356" cy="32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2" y="297169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2" y="3200404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862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1615089"/>
            <a:ext cx="9143106" cy="1778794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347107" algn="l">
              <a:defRPr sz="2500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4506309"/>
            <a:ext cx="8974084" cy="2614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500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28910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9144000" cy="4843463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61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0104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1AF5BA-686E-42D1-86A1-8BCCE78DA9FD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AF44875E-67DB-4B51-B275-8952823D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50888"/>
            <a:ext cx="1381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6DF9F098-BF4B-4B91-95AB-E7D4485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538162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CEE0E90C-76BA-40D3-9F17-500E585B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DD65B07-1D07-4D5F-AB8D-86AE5F543DAA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50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ECFE8AAB-DA35-4A67-90E2-D0C8B0D2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55" y="2747964"/>
            <a:ext cx="6800632" cy="531018"/>
          </a:xfrm>
          <a:prstGeom prst="rect">
            <a:avLst/>
          </a:prstGeom>
          <a:ln>
            <a:noFill/>
          </a:ln>
        </p:spPr>
        <p:txBody>
          <a:bodyPr lIns="68580" tIns="34290" rIns="68580" bIns="34290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1881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4ECC77DD-2101-4323-B7FC-0C09C9E722E5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40F59D2B-0977-4359-A1A5-705977D6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60F9B2A-2303-45D7-AD16-3F438B3DEBE2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F59A0B-C5D1-4376-80AB-0F7BC7D8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2B41E2CB-37AF-4AC5-AE64-2921ACD8F33F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75" tIns="51587" rIns="103175" bIns="51587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C6913C83-EA0B-4925-A218-F0732085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76C547D-DC61-4F36-AC2A-5E543308F0BD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1" name="Shape 216">
            <a:extLst>
              <a:ext uri="{FF2B5EF4-FFF2-40B4-BE49-F238E27FC236}">
                <a16:creationId xmlns="" xmlns:a16="http://schemas.microsoft.com/office/drawing/2014/main" id="{0FC8E74B-62BF-4059-BD3A-58A537DD8F49}"/>
              </a:ext>
            </a:extLst>
          </p:cNvPr>
          <p:cNvSpPr txBox="1">
            <a:spLocks/>
          </p:cNvSpPr>
          <p:nvPr/>
        </p:nvSpPr>
        <p:spPr>
          <a:xfrm>
            <a:off x="0" y="4897438"/>
            <a:ext cx="8523288" cy="252412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800" b="0" dirty="0">
                <a:solidFill>
                  <a:prstClr val="white"/>
                </a:solidFill>
                <a:latin typeface="Arial"/>
              </a:rPr>
              <a:t>Заседание Научно-технического совета, 20.06.2016</a:t>
            </a: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55D33EDC-BF78-478F-9B2F-2208DFDC5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2756E2B1-438F-4D40-B00C-218CCFC9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8"/>
            <a:ext cx="2165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120" indent="-21212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91" indent="-192836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7063" indent="-173553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888" indent="-154269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714" indent="-134985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2779059" y="-7076"/>
            <a:ext cx="5906893" cy="65560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95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21FFD2D3-3BBD-4FAD-A046-63A3442A2396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0769C845-9476-4E5D-8C61-D9ED0225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3467938-B7EF-4ECA-A573-96C2FC3A45ED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D191008-5ED5-41DD-A954-BA286AEF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54569788-0242-4061-9718-D9A577D3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120" indent="-21212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91" indent="-192836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7063" indent="-173553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888" indent="-154269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714" indent="-134985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6"/>
            <a:ext cx="7588302" cy="65560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9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C02DB6A-B71E-4676-8068-D109806E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046538"/>
            <a:ext cx="9144000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E13980-3C2B-41CF-AC35-36E539FB3512}"/>
              </a:ext>
            </a:extLst>
          </p:cNvPr>
          <p:cNvSpPr txBox="1"/>
          <p:nvPr/>
        </p:nvSpPr>
        <p:spPr>
          <a:xfrm>
            <a:off x="1885950" y="4179888"/>
            <a:ext cx="5624513" cy="3286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83850">
              <a:defRPr/>
            </a:pPr>
            <a:r>
              <a:rPr kumimoji="1" lang="ru-RU" sz="17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kumimoji="1" lang="ru-RU" sz="1700" b="1" dirty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4479CA1D-91D2-499B-A93F-D0A8D99C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16388"/>
            <a:ext cx="676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2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C2EDB1-D32E-4F52-9480-923F1A7B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E583-F5A5-4DA1-BEBA-39A8400E4824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42FCC8-47F7-4DB4-AF21-6F14B665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01D99F-47B4-4332-861C-945F9463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D2F9-BFB8-446C-8939-558F48086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098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C58B1E-2441-474A-B1AB-06993EF46485}"/>
              </a:ext>
            </a:extLst>
          </p:cNvPr>
          <p:cNvSpPr/>
          <p:nvPr/>
        </p:nvSpPr>
        <p:spPr>
          <a:xfrm>
            <a:off x="0" y="4546600"/>
            <a:ext cx="9144000" cy="59690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6ABDBD15-31CB-40B7-97C0-4A1B8188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F1231A7-D051-4625-A732-A212410AC966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50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7" name="gerb.png">
            <a:extLst>
              <a:ext uri="{FF2B5EF4-FFF2-40B4-BE49-F238E27FC236}">
                <a16:creationId xmlns="" xmlns:a16="http://schemas.microsoft.com/office/drawing/2014/main" id="{34E358BF-CA82-480B-A475-FE7BBBE9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8185FB1D-E8DD-40F9-A72E-68827FAF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6988"/>
            <a:ext cx="1393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7455" y="4656437"/>
            <a:ext cx="6800632" cy="388193"/>
          </a:xfrm>
          <a:prstGeom prst="rect">
            <a:avLst/>
          </a:prstGeom>
          <a:ln>
            <a:noFill/>
          </a:ln>
        </p:spPr>
        <p:txBody>
          <a:bodyPr lIns="68580" tIns="34290" rIns="68580" bIns="34290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495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D4EB46A6-D604-4B96-87F0-EEFBCD0C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64FEE25-EB2F-4492-AC81-5B800D7B67A4}"/>
              </a:ext>
            </a:extLst>
          </p:cNvPr>
          <p:cNvSpPr txBox="1">
            <a:spLocks/>
          </p:cNvSpPr>
          <p:nvPr/>
        </p:nvSpPr>
        <p:spPr bwMode="auto">
          <a:xfrm>
            <a:off x="2782888" y="138113"/>
            <a:ext cx="4286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850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B7AE9B6-B847-4F06-98E0-BED8A155DB51}"/>
              </a:ext>
            </a:extLst>
          </p:cNvPr>
          <p:cNvSpPr/>
          <p:nvPr/>
        </p:nvSpPr>
        <p:spPr>
          <a:xfrm>
            <a:off x="1588" y="3468688"/>
            <a:ext cx="9144000" cy="1077912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CCCF779C-4DD7-4651-A92D-36EE6CBE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B762D10A-C477-4459-9ACF-FF5A41D3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2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7773" y="3693856"/>
            <a:ext cx="6800632" cy="773906"/>
          </a:xfrm>
          <a:prstGeom prst="rect">
            <a:avLst/>
          </a:prstGeom>
          <a:ln>
            <a:noFill/>
          </a:ln>
        </p:spPr>
        <p:txBody>
          <a:bodyPr lIns="68580" tIns="34290" rIns="68580" bIns="34290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6" y="4752754"/>
            <a:ext cx="2785790" cy="34788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42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EBB0666A-1BD3-4C39-8B6D-90FE4F842B5B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0CB91546-19F7-4A30-ABFF-937B6E1B6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D5D4042-5165-4395-9CDA-219074AB1736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3B80950-2891-4A6C-9AEB-FF0539AB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B2D450ED-AEAB-4122-8E31-03F1D546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2" y="1063232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4" y="1063234"/>
            <a:ext cx="4040187" cy="357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7076"/>
            <a:ext cx="7588302" cy="65560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630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31548F10-B6A8-4192-BB29-0F202CD5F9CF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10" name="Рисунок 5" descr="mission_bg.png">
              <a:extLst>
                <a:ext uri="{FF2B5EF4-FFF2-40B4-BE49-F238E27FC236}">
                  <a16:creationId xmlns="" xmlns:a16="http://schemas.microsoft.com/office/drawing/2014/main" id="{DBAE20B4-6556-4D57-B24A-316E03EC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C5092F-EB8C-404E-BCF8-6E15D2F59DFA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57153EE-523B-43D1-B74A-5A00B6A3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8" name="pasted-image.pdf">
            <a:extLst>
              <a:ext uri="{FF2B5EF4-FFF2-40B4-BE49-F238E27FC236}">
                <a16:creationId xmlns="" xmlns:a16="http://schemas.microsoft.com/office/drawing/2014/main" id="{E5EFE6D8-E146-4DB0-8B3C-9DA44AA4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063230"/>
            <a:ext cx="4040232" cy="1620555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2701522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2" y="1063232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2889501"/>
            <a:ext cx="4040232" cy="1620555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4527793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6"/>
            <a:ext cx="7588302" cy="65560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153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D773E8F9-2E89-4BBF-8FFE-592B71380868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5" name="Рисунок 5" descr="mission_bg.png">
              <a:extLst>
                <a:ext uri="{FF2B5EF4-FFF2-40B4-BE49-F238E27FC236}">
                  <a16:creationId xmlns="" xmlns:a16="http://schemas.microsoft.com/office/drawing/2014/main" id="{F122122F-ED9A-486F-8348-1A6FE601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668678FC-A3AB-43EC-9B91-B520686696FF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D209AFD-E4E2-4F0E-8731-7AC9070A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pasted-image.pdf">
            <a:extLst>
              <a:ext uri="{FF2B5EF4-FFF2-40B4-BE49-F238E27FC236}">
                <a16:creationId xmlns="" xmlns:a16="http://schemas.microsoft.com/office/drawing/2014/main" id="{31D151A3-68CF-4AD2-99E2-68CAB790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800401"/>
            <a:ext cx="8150222" cy="396210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7076"/>
            <a:ext cx="7588302" cy="65560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182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3DA4ADE6-30AC-47DF-8F2C-51A506460B53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795C47F9-EE03-4ADF-82E6-FC25AD3B9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071CEC4-C039-4337-BC72-565B1AB6A0D0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C8909E0-88E1-426D-A499-06729978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51369876-DAB1-4B97-9CB7-D1A86FDCC701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75" tIns="51587" rIns="103175" bIns="51587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0D70712D-655B-4FC4-8E83-AE360D6CF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FC5C4EB-F580-40CD-A2AF-64CE6A1C9845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465215A0-3C7D-4A21-876C-F3F7E40A8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A91720CB-8AD9-4DF1-A673-2FF5E11C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EC951ECF-181C-40E0-AAA1-92D5D1A0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8A9EDFFE-B054-4E72-A434-755FD9D3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120" indent="-212120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7091" indent="-192836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7063" indent="-173553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888" indent="-154269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714" indent="-134985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4360609" y="-7076"/>
            <a:ext cx="4548441" cy="65560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054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1F1C779-6C34-4DBF-BA6F-7A8CFFCCF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lIns="68580" tIns="34290" rIns="68580" bIns="34290"/>
          <a:lstStyle>
            <a:lvl1pPr defTabSz="383850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72418D8-9A11-4986-8A73-4E0F71CAB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lIns="68580" tIns="34290" rIns="68580" bIns="34290"/>
          <a:lstStyle>
            <a:lvl1pPr defTabSz="383850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1F05271-A930-4A6B-ABBD-FAD502A92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lIns="68580" tIns="34290" rIns="68580" bIns="34290"/>
          <a:lstStyle>
            <a:lvl1pPr defTabSz="383850">
              <a:defRPr kumimoji="1" sz="150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50FC81-99EC-49D4-A873-A35FB517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418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="" xmlns:a16="http://schemas.microsoft.com/office/drawing/2014/main" id="{C99C5525-87DA-4AF3-9E5C-8A6685185E98}"/>
              </a:ext>
            </a:extLst>
          </p:cNvPr>
          <p:cNvSpPr/>
          <p:nvPr/>
        </p:nvSpPr>
        <p:spPr>
          <a:xfrm>
            <a:off x="0" y="3902075"/>
            <a:ext cx="9145588" cy="646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19288" tIns="34290" rIns="19288" bIns="34290" anchor="ctr"/>
          <a:lstStyle/>
          <a:p>
            <a:pPr defTabSz="383850"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kumimoji="1" sz="800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  <a:sym typeface="Frutiger Next LT W1G"/>
            </a:endParaRPr>
          </a:p>
        </p:txBody>
      </p:sp>
      <p:sp>
        <p:nvSpPr>
          <p:cNvPr id="3" name="Shape 148">
            <a:extLst>
              <a:ext uri="{FF2B5EF4-FFF2-40B4-BE49-F238E27FC236}">
                <a16:creationId xmlns="" xmlns:a16="http://schemas.microsoft.com/office/drawing/2014/main" id="{94BA148F-7163-487C-8FF4-454A44B9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40188"/>
            <a:ext cx="56261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8" tIns="5358" rIns="5358" bIns="5358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>
                <a:solidFill>
                  <a:srgbClr val="000000"/>
                </a:solidFill>
                <a:latin typeface="Frutiger Next LT W1G"/>
                <a:cs typeface="Arial" panose="020B0604020202020204" pitchFamily="34" charset="0"/>
              </a:rPr>
              <a:t>Политех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A2E43853-2CF9-4761-85B8-6A34E640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57638"/>
            <a:ext cx="588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10481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3856D61-AE1A-4FD3-8AB9-5A416DF799FD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3" name="Рисунок 5" descr="mission_bg.png">
              <a:extLst>
                <a:ext uri="{FF2B5EF4-FFF2-40B4-BE49-F238E27FC236}">
                  <a16:creationId xmlns="" xmlns:a16="http://schemas.microsoft.com/office/drawing/2014/main" id="{FEEA88AE-A7C5-4710-8863-76D2DFDE8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C0F95088-762C-4235-9DE8-DE5E92A1D85E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850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22FF8C-E551-49EB-BCC4-2F2DFF83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383850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A26D08C8-C476-4FE4-A51F-7933CA0BB2A9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75" tIns="51587" rIns="103175" bIns="51587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5B4193-BC06-4F98-B5BB-E1408F15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D305E38-3956-4BAE-887D-ED3B9A5A72AF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AutoShape 2" descr="http://iamt.spbstu.ru/img/nav/logo.svg">
            <a:extLst>
              <a:ext uri="{FF2B5EF4-FFF2-40B4-BE49-F238E27FC236}">
                <a16:creationId xmlns="" xmlns:a16="http://schemas.microsoft.com/office/drawing/2014/main" id="{8C099B76-173B-48FC-B097-2ADC304C4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3CB2763-D3C5-42FC-B6B1-EDBEF01F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D8276AA1-BE43-424B-821E-60113884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80DA76AB-CDE3-4231-BA88-9F0240F8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78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D96B6-02AC-4F05-BDD4-2A13D4E4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96A8-C8C6-4610-B6FA-16A1855AFA8D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3061A0-870A-463A-8EE0-5FC5CD7A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A04859-C22C-468C-8D09-4C1D375C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F9A-9059-48DD-BB3D-F10D5062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1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E21E6D8-6564-4116-AB73-3D38338A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2E00-D7B5-4C16-AE38-3ACF941E7A69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3A57B3C-F49E-4316-A4B4-C7DFD0D2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2A65458-8BCE-43D4-AA48-80A4E0D0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2042-FEA2-4BF8-A3FD-2710EFC6E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6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F4D2D4AD-3B85-484D-865B-15F055AE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4220-288C-4DB3-B745-83EBB33DA1B4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90382EF-9C5B-4D00-AE2A-FA6F3088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D4940C85-8A4C-4E0E-8826-B0993C5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8FB1-A159-4100-97A6-A63E70C58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2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F014812-B481-4089-A429-7BA5CF89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4657-1E97-4B72-9698-23D350218E81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901EBFF7-69EA-4235-BFF7-751E9690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A77EF84-7CBC-4442-AE93-D313741F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C4A3-0F70-4F8E-9CFD-87BEEA23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52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474F06C-D48E-4B50-8489-128F250E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2243-B93B-4C16-B8C8-276771EF697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53D244FE-7349-4114-9F1C-11EBA7A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5F2B2F7-6C4A-4401-AF07-AACC00EF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0F25-BAB2-4ADF-9919-B58DABCD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493550E5-C857-431D-AEC6-609F220A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B03D-48A6-44B4-8038-D5D6287C6F0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1BB75AC-B387-4B65-B8B7-D71EBE37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3C5EFC-1359-4636-82FF-C7065938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B7B0-05BB-4C3E-8654-DA22DC3CC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8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8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24C5DE4-9343-4628-ABD4-6A4C2CD9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E91E-6707-4069-B181-682EE856CEF4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E9DD224-5763-4878-8AD4-4D2632BC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BA53F81-97D3-4DBA-8C21-BE8CFF1E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63F9-405C-494E-8FC6-5A8C29D0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5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CBF2E9-BDF9-4E5B-B7AC-DE396D8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19C6-2A6A-4EA9-A5BC-FDB311DABBF4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67494A-1A8A-4B4F-B173-D87782FA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C91F41-DD41-4859-BA95-7166B0F7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A434-A208-47B1-80BF-038F32465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0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B71041-02CB-45E9-9320-A72740A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4784-3CF0-4123-A67D-57692EE3F83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FF5A9E-71B3-4959-A1F6-BE2A35D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D8EF5A-73CE-4DA6-BB52-21170742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D9AE-0505-4F17-A509-CA85C617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3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D27240-FD13-4589-AD50-20259B6E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285D-94A5-4D11-BD41-80405E90E0F9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D234D0-AAF7-4582-8401-F72BA39E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54647E-6FCB-41A5-9333-A431774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5B54-0FD6-4814-8287-BF67AB21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1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256EC7-BDA8-43ED-9EB1-2505B85C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5A9-E44F-40D2-B9A2-F5CB69B4109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3C0951-0F58-48B9-85DF-B1AF0B2E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D5197D-E9E0-4C27-9ABA-0757E3F0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1F97-F67A-4D6F-971F-0CFC0A4BB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1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AD5481-F10D-4263-96B9-DD72D563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AC76-3C4C-4735-BA97-F8C14B15282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9D7D6D-2550-4F58-AE50-EDC4AE15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5B19E-0E0E-464F-99E5-DDB91477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CC09-5A64-4E76-B19D-8C799B65A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5DC9AEA-3120-45D7-A2C8-7810911E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648C-0429-402D-B8A6-DE3CD2D7510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3AE76F2-70DC-42BF-9F50-772CC564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DA032B7-3BE4-4BD4-ACF5-764B4EE0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899C-B0EA-46F4-AE3F-EA4C3C72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2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0D0EC7EC-843A-4F98-8017-60F5BD87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C70A-A697-409B-8672-DF9533B6C051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347C5327-BBE8-4F82-A3BD-2738C7BB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02A3019-2F7E-483D-8797-05EEA7EC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1CB2-8172-4F53-A5F1-4A3D612B4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51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8FECAA9-D3E3-4836-99DE-723B7D33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2B34-FB3F-4ED4-AF37-ADEF95E56FE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6519F765-60DA-4254-9ABA-5F846653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E9BFBD4C-7D06-409F-82CB-ED60F23B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1031-C91E-4E28-B911-38DCCBCC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0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5B6EEEB2-242E-4B81-A47F-8343309E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0797-6FC2-4631-BDEF-99CFCBAF30B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DB5406EA-C2F7-4BD4-A11A-164C066A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D113D9F-60D3-4F04-8231-70C0FFC8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AECC-8E6F-4D03-AD2E-035BEE190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6FFF0E-7F2B-47B5-AD27-E6821BE1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4CFF3A-43C7-43D8-99F3-B53EF8C83CA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F637D-AFE7-4856-8EE4-B1D56613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A9DEEE-7E4B-43DC-9BBE-458C2A1D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8B3B29-CB42-4B85-971F-710DB4D8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06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5697095-5518-4E5A-A3EE-D9113810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9067-F6A1-45FA-BF4A-B7C80699232B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4548496-601C-4450-8567-B6B70D1C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91C372-498E-4E34-8E57-674BB80B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CE8C-088B-4D17-AFD0-6DDB976D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4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DDD91E6F-B0A9-4954-94E0-DFF73133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B6D-BF9D-4721-967C-40C67DF81B8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B1D4CEC-7B95-4EAC-AE23-23DE7C92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13EF19B-6974-4586-868C-47E5998C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5742-D9C7-4594-B050-40A13E483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3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5DDC6-A029-439B-805D-DC4EFCFC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043D-C905-494D-8131-5BAA47958AC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945900-4796-44ED-A3D1-2C3C04CA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854A5D-9E83-4519-987C-D4B1C4E8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4864-1D56-457C-8C55-026511D44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66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6E595A-37FA-44B6-A4D9-D6812E66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397D-D69D-470F-AC3D-005E3BE5916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359E0-596B-47D3-A6C9-EBA15DCF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F0961C-4D11-4D59-90A4-3BA9FB08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6E83-F82D-4428-A0E5-0D4CFA148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38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9BE42E-A0CA-4703-B77B-BCD98BE0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F276-342E-487D-9F0E-83BE1162A5C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5B99F2-97CD-48E1-AF4E-D4C2C4A7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A555A5-8353-4F71-BF1F-9B982EE9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5FE4-BE78-4C2C-8B4C-2A45FA5D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29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EF538A-5212-4418-8D95-DB20ED2D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ABDF-5F3C-4859-87F1-099B254BFA2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08430A-3868-4ABB-A0EA-341C385B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A9C347-CEA3-4BCF-AF49-CB02EF30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607A-710B-4B34-9419-0A335C179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9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3CD7A5-651A-4836-B858-C449B5BF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3531-F6B1-48BF-BB28-320998DAC4C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E2EB70-FE08-44C6-B289-DAD06974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74CF9-776F-42F8-B123-E86D999A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6CBC-4977-4002-9979-BDB0ADE8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9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D404562-E539-4E8B-B602-1CC3CAA2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0C28-6DE9-40A9-8A62-BB15857D0AA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B5C9CA1-1681-4E8E-A507-D5FC65A7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0AA5C68-DCBB-4ACC-A9DC-947E28AF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6B10-95CA-4D90-9BD9-008B246CF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26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0A7D62F9-34A4-490F-8DAB-09E27358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F16A-20EB-4E9D-9C5D-998A6BB6AE4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31B0674-E12C-44AF-B292-DEF72914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138DD6C-126B-4C9D-BBD1-2C34CF4A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CCEC-7711-4E46-BC7F-05626FC7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97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06076EC1-A591-4D05-9844-8553CAF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B59E-7407-48F2-A9EA-8A97931ED87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42858FE7-3008-4CDA-9941-A98605A0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32661FBF-AEE8-4314-BD19-8E0CFB29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47BB-4F51-48D1-BB0D-925193B5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BE28-8B59-4769-9ABE-5E0A971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F2D401-4F4D-4D24-AB22-EB8661C6BCBB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8073BD-593E-4A87-BE31-278E0E71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3D2034-1199-4F88-B71B-E05EDF4D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2AFB04-E581-48FF-81A3-56082E96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90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6588AC36-DE58-4D96-BAB3-8C9C0BEA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6D45-E871-4AC9-81DC-0CAE18FB9FF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88527A10-4105-4472-A183-75771992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AC593CFD-284E-42D4-A760-4C9A879E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1019-60C8-4799-B4FD-05E0CF3C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58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54DD7AE-D365-4A1A-9209-2A82D2AE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ABAE-3DFE-4D36-A4F9-55BC2FB7542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62BF6F6-B1A6-44FE-B5B3-C79DF8C7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C4B3F86-35DA-48D4-B774-CACEC4E9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E889-BB9C-46CC-8A64-F7877CF05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22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227D8FA-AFD5-4122-8B23-F6B4D631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5E59-1181-4645-AC61-3DF745D1213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A0613B4-AC72-4A3A-897D-10CB899A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3AD73706-F6A0-45CB-A58B-C660489A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C0DB-4B3B-43F3-A833-90522E65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96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FE343F-B1FB-41E0-93E4-D879284D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7734-C11B-4A01-9CA8-7E06225445FB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D3126B-CE32-4959-ADA9-32F52981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14BA62-CCA1-48C5-8428-3223ECC1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8C4C-9C0A-4C6C-9A53-02142458F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20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86587A-3AEA-44B7-8C51-2D9A6E7A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B932-8256-47AF-967A-ECAEC0D062F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64143F-2FB9-4AA6-B93A-6B6C1294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BD61A-47CB-4B08-B35B-7A38D911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0D9F-F767-45FD-92D5-F1221668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27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9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EBF938-4E24-4C29-9DA7-57CA5616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B251459-24D1-4B04-BA30-9C9BB96743D5}" type="datetimeFigureOut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9C5570-0DBF-4E3D-A26D-6A4A615D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9F15A0-6683-466B-BA8D-C996A710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CC95414-C936-4500-8F09-6649D0FC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4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0201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2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36E5F7-AB33-4F30-8E50-E06EB653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8E1609-A09F-4425-A7BB-A43B7A5BC1E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156E41E-4B52-49BF-970A-0D8F3E76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D8EA71F-88D6-4574-9B8B-33448FC1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9B2364-FFEE-4E3A-AA2D-DAC4E6256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35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597837"/>
            <a:ext cx="7772400" cy="1102519"/>
          </a:xfrm>
          <a:prstGeom prst="rect">
            <a:avLst/>
          </a:prstGeom>
        </p:spPr>
        <p:txBody>
          <a:bodyPr lIns="91385" tIns="45691" rIns="91385" bIns="45691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85" tIns="45691" rIns="91385" bIns="4569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F0EE57-BE38-430F-A10E-DDF2278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385" tIns="45691" rIns="91385" bIns="4569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1F82EE2-7AEB-487A-A07B-131EBE10CFF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B381D-6307-41E9-A146-3DD08270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385" tIns="45691" rIns="91385" bIns="4569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9DC3C3-C28D-4D22-B8B6-5B9B75DE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385" tIns="45691" rIns="91385" bIns="4569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2576E41-8FC1-4D43-9013-07734D41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05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181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1572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7C3552BB-D62A-4B89-98C9-570330A6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5B47EB-D892-4190-B178-F821CA2C84BC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511688" eaLnBrk="1" hangingPunct="1">
              <a:defRPr/>
            </a:pP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944F13-5C86-4922-B94F-112D8E8E98EF}"/>
              </a:ext>
            </a:extLst>
          </p:cNvPr>
          <p:cNvSpPr/>
          <p:nvPr/>
        </p:nvSpPr>
        <p:spPr>
          <a:xfrm>
            <a:off x="0" y="2584450"/>
            <a:ext cx="9144000" cy="1023938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9DCED814-979A-4B84-8EF4-F64F8304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3" rIns="91422" bIns="45713">
            <a:spAutoFit/>
          </a:bodyPr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2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080214D5-10A8-4DA8-9C54-D2E056EE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3F5035F3-C2AA-487B-9FC0-BCAF1153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F3F2DC9E-6E9C-4D2B-B8D2-0C2DCB1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91319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20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7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01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895099-EDBF-4A97-B1A7-2752432DB033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114F2334-F5CD-457E-9B05-220AABAAD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3" rIns="91422" bIns="45713">
            <a:spAutoFit/>
          </a:bodyPr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2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15766F61-C37E-4B26-9D58-DC29A7E3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1225"/>
            <a:ext cx="9144000" cy="4222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24BE447C-9847-4BE8-AF08-1EB347D23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1236354-2036-4D66-BF5A-820B03A7F09E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511688" eaLnBrk="1" hangingPunct="1">
              <a:defRPr/>
            </a:pP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FB9EA384-9A39-4327-A4B5-F6421D70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A9F5104E-A06D-4995-AFB3-7DE28F91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05597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2000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4813131"/>
            <a:ext cx="2785790" cy="225281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5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4DFCB66-A5A6-44E7-9C06-9FFE5D1D60C2}"/>
              </a:ext>
            </a:extLst>
          </p:cNvPr>
          <p:cNvSpPr/>
          <p:nvPr/>
        </p:nvSpPr>
        <p:spPr>
          <a:xfrm>
            <a:off x="0" y="1365056"/>
            <a:ext cx="9144000" cy="2299689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61" tIns="28685" rIns="57361" bIns="28685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9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738564"/>
            <a:ext cx="5397358" cy="903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5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4" y="2650374"/>
            <a:ext cx="5397356" cy="32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3" y="297171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3" y="320043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0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1615101"/>
            <a:ext cx="9143106" cy="1778794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462704" algn="l">
              <a:defRPr sz="3300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4506322"/>
            <a:ext cx="8974084" cy="2614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700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0169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0"/>
            <a:ext cx="9144000" cy="4843463"/>
          </a:xfrm>
          <a:prstGeom prst="rect">
            <a:avLst/>
          </a:prstGeom>
        </p:spPr>
        <p:txBody>
          <a:bodyPr lIns="91422" tIns="45713" rIns="91422" bIns="45713" anchor="ctr"/>
          <a:lstStyle>
            <a:lvl1pPr marL="0" indent="0" algn="ctr">
              <a:buNone/>
              <a:defRPr sz="81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3728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1179BD-2666-4B6C-BA77-9834B452C26D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6F60430A-1999-450B-88A7-E77EFF94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3" rIns="91422" bIns="45713">
            <a:spAutoFit/>
          </a:bodyPr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2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0CA2FFE3-0E28-4DDE-9F39-08ED986D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538162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7434D1E-B596-49C4-855B-16197107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C46EC93-8017-4FF1-8021-D3D958C5E872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511688" eaLnBrk="1" hangingPunct="1">
              <a:defRPr/>
            </a:pP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AEACD94D-62F6-4819-BF16-87932248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55" y="2747964"/>
            <a:ext cx="6800632" cy="531018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224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FD0087EC-FA16-4F9C-B0A0-0DC3CABEEB84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4A68CCCA-DA73-4F88-BC6A-9956BEE2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490389B-CBA4-4A50-8CD0-E06F74460022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688">
                <a:defRPr/>
              </a:pPr>
              <a:endParaRPr kumimoji="1"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757797F-067A-4DC0-BDAE-363211E7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20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761765A2-4F10-48B1-A947-8C0AB73836F6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37536" tIns="68769" rIns="137536" bIns="68769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65A469E4-71E9-4398-B71B-A00DC3FC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46638"/>
            <a:ext cx="622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>
            <a:spAutoFit/>
          </a:bodyPr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71E8F4F-8C7B-4BE0-8D5D-1C3EB44E6009}" type="slidenum">
              <a:rPr kumimoji="1" lang="ru-RU" altLang="ru-RU" sz="16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6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1" name="Shape 216">
            <a:extLst>
              <a:ext uri="{FF2B5EF4-FFF2-40B4-BE49-F238E27FC236}">
                <a16:creationId xmlns="" xmlns:a16="http://schemas.microsoft.com/office/drawing/2014/main" id="{E0526C5E-62BE-495E-AA88-C553D163D4A2}"/>
              </a:ext>
            </a:extLst>
          </p:cNvPr>
          <p:cNvSpPr txBox="1">
            <a:spLocks/>
          </p:cNvSpPr>
          <p:nvPr/>
        </p:nvSpPr>
        <p:spPr>
          <a:xfrm>
            <a:off x="0" y="4897438"/>
            <a:ext cx="8523288" cy="252412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100" b="0" dirty="0">
                <a:solidFill>
                  <a:srgbClr val="FFFFFF"/>
                </a:solidFill>
                <a:latin typeface="Arial"/>
              </a:rPr>
              <a:t>Заседание Научно-технического совета, 20.06.2016</a:t>
            </a: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959E89A5-7A75-420A-8F38-460198D54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20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E5C0DE15-4317-49F3-A888-A1131E301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8"/>
            <a:ext cx="2165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749" indent="-282765">
              <a:buClr>
                <a:srgbClr val="13B14A"/>
              </a:buClr>
              <a:buSzPct val="100000"/>
              <a:buFont typeface="Wingdings" charset="2"/>
              <a:buChar char="§"/>
              <a:defRPr sz="2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622" indent="-257060">
              <a:buClr>
                <a:srgbClr val="13B14A"/>
              </a:buClr>
              <a:buSzPct val="100000"/>
              <a:buFont typeface="Wingdings" charset="2"/>
              <a:buChar char="§"/>
              <a:defRPr sz="2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495" indent="-231353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491" indent="-205649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492" indent="-179942">
              <a:buClr>
                <a:srgbClr val="13B14A"/>
              </a:buClr>
              <a:buSzPct val="100000"/>
              <a:buFont typeface="Wingdings" charset="2"/>
              <a:buChar char="§"/>
              <a:defRPr sz="13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2779085" y="-7071"/>
            <a:ext cx="5906893" cy="655607"/>
          </a:xfrm>
          <a:prstGeom prst="rect">
            <a:avLst/>
          </a:prstGeom>
        </p:spPr>
        <p:txBody>
          <a:bodyPr lIns="91422" tIns="45713" rIns="91422" bIns="45713" anchor="b"/>
          <a:lstStyle>
            <a:lvl1pPr algn="l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8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40A03C-4B7E-4406-8362-399440C5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EA5368-6655-4964-8B12-8200D2D773B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D5B623E-7E0F-4F6A-9C27-BAD41B9B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331038-145C-4AEF-97B2-7A4800EF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01876-AD0E-4935-B017-5777222C0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59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49B50042-B816-493A-94A8-0B99FFCEC932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5CADC885-BE1F-4A0E-9B87-5DFAA244C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ED61A5-3777-4BAA-851C-E53148FC64D2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688">
                <a:defRPr/>
              </a:pPr>
              <a:endParaRPr kumimoji="1"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FB7DD9-366A-4174-82F2-E09CC0264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20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968D74A7-5A9D-4046-8B78-D2E2935D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749" indent="-282765">
              <a:buClr>
                <a:srgbClr val="13B14A"/>
              </a:buClr>
              <a:buSzPct val="100000"/>
              <a:buFont typeface="Wingdings" charset="2"/>
              <a:buChar char="§"/>
              <a:defRPr sz="2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622" indent="-257060">
              <a:buClr>
                <a:srgbClr val="13B14A"/>
              </a:buClr>
              <a:buSzPct val="100000"/>
              <a:buFont typeface="Wingdings" charset="2"/>
              <a:buChar char="§"/>
              <a:defRPr sz="2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495" indent="-231353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491" indent="-205649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492" indent="-179942">
              <a:buClr>
                <a:srgbClr val="13B14A"/>
              </a:buClr>
              <a:buSzPct val="100000"/>
              <a:buFont typeface="Wingdings" charset="2"/>
              <a:buChar char="§"/>
              <a:defRPr sz="13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4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5827D5-9FC5-4C02-9E3E-1DF7DA02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046538"/>
            <a:ext cx="9144000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A57D21-E924-4EC2-8CED-983DF45DBEB0}"/>
              </a:ext>
            </a:extLst>
          </p:cNvPr>
          <p:cNvSpPr txBox="1"/>
          <p:nvPr/>
        </p:nvSpPr>
        <p:spPr>
          <a:xfrm>
            <a:off x="1885950" y="4179888"/>
            <a:ext cx="5624513" cy="449262"/>
          </a:xfrm>
          <a:prstGeom prst="rect">
            <a:avLst/>
          </a:prstGeom>
          <a:noFill/>
        </p:spPr>
        <p:txBody>
          <a:bodyPr lIns="91422" tIns="45713" rIns="91422" bIns="45713">
            <a:spAutoFit/>
          </a:bodyPr>
          <a:lstStyle/>
          <a:p>
            <a:pPr algn="ctr" defTabSz="511688">
              <a:defRPr/>
            </a:pPr>
            <a:r>
              <a:rPr kumimoji="1" lang="ru-RU" sz="2300" b="1" dirty="0" err="1">
                <a:solidFill>
                  <a:srgbClr val="424242"/>
                </a:solidFill>
                <a:effectLst>
                  <a:outerShdw blurRad="50800" dist="38100" dir="5400000" algn="t" rotWithShape="0">
                    <a:srgbClr val="FFFFFF">
                      <a:alpha val="40000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kumimoji="1" lang="ru-RU" sz="2300" b="1" dirty="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683257EE-C8F4-4CFA-8D7F-2D09E974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16388"/>
            <a:ext cx="676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09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1779D09-7A03-4414-A6BE-79EDDA03822E}"/>
              </a:ext>
            </a:extLst>
          </p:cNvPr>
          <p:cNvSpPr/>
          <p:nvPr/>
        </p:nvSpPr>
        <p:spPr>
          <a:xfrm>
            <a:off x="0" y="4546600"/>
            <a:ext cx="9144000" cy="59690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98D5091E-B7A1-4332-BDC8-7A455F69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F4D4F1E-8005-4C23-91B9-EE6C4E985223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511688" eaLnBrk="1" hangingPunct="1">
              <a:defRPr/>
            </a:pP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7" name="gerb.png">
            <a:extLst>
              <a:ext uri="{FF2B5EF4-FFF2-40B4-BE49-F238E27FC236}">
                <a16:creationId xmlns="" xmlns:a16="http://schemas.microsoft.com/office/drawing/2014/main" id="{1F265275-4F3E-4D50-BD2A-6B2F434E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EEA44824-0497-48BE-8DFF-3913C41D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6988"/>
            <a:ext cx="1393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7455" y="4656465"/>
            <a:ext cx="6800632" cy="388193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584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31273065-8D9A-4B5A-A638-1AE8030E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48D2B7A-9FCD-43CA-BA9E-F71FC45A3325}"/>
              </a:ext>
            </a:extLst>
          </p:cNvPr>
          <p:cNvSpPr txBox="1">
            <a:spLocks/>
          </p:cNvSpPr>
          <p:nvPr/>
        </p:nvSpPr>
        <p:spPr bwMode="auto">
          <a:xfrm>
            <a:off x="2782888" y="138113"/>
            <a:ext cx="4286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511688" eaLnBrk="1" hangingPunct="1">
              <a:defRPr/>
            </a:pP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1DA172-860D-47E1-9A3C-541D2856B966}"/>
              </a:ext>
            </a:extLst>
          </p:cNvPr>
          <p:cNvSpPr/>
          <p:nvPr/>
        </p:nvSpPr>
        <p:spPr>
          <a:xfrm>
            <a:off x="1588" y="3468688"/>
            <a:ext cx="9144000" cy="1077912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55C5978-75F1-43F1-9143-6D2CC308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ctr"/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63E07FC5-9EE0-47BD-84AB-4C99BE12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2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7773" y="3693868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20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7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7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CA41B312-FAB9-4368-BD5E-9121461CB30B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799905A9-6D1B-4B99-92AA-307E3B2E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335EFD1-0251-4F40-A389-7BD29618B4B7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688">
                <a:defRPr/>
              </a:pPr>
              <a:endParaRPr kumimoji="1"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4648257-29AD-4BEB-BB69-499B4CDA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20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3BF9E7B0-EAD1-4969-A7A1-48F9D9C3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23" y="1063235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36" y="1063253"/>
            <a:ext cx="4040187" cy="357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622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EE946DE8-B6EE-4B5F-A62E-59EA71A84FDD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10" name="Рисунок 5" descr="mission_bg.png">
              <a:extLst>
                <a:ext uri="{FF2B5EF4-FFF2-40B4-BE49-F238E27FC236}">
                  <a16:creationId xmlns="" xmlns:a16="http://schemas.microsoft.com/office/drawing/2014/main" id="{5428C21E-CC82-45A3-B204-BC75A0D87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CD947D8D-B898-461B-82C9-8DE1DD7D7802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688">
                <a:defRPr/>
              </a:pPr>
              <a:endParaRPr kumimoji="1"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37C18E0-7591-4552-A59A-628D16B3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20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8" name="pasted-image.pdf">
            <a:extLst>
              <a:ext uri="{FF2B5EF4-FFF2-40B4-BE49-F238E27FC236}">
                <a16:creationId xmlns="" xmlns:a16="http://schemas.microsoft.com/office/drawing/2014/main" id="{37F218E1-E7C6-4A61-B98B-6AB52AB8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063235"/>
            <a:ext cx="4040232" cy="1620555"/>
          </a:xfrm>
          <a:prstGeom prst="rect">
            <a:avLst/>
          </a:prstGeom>
        </p:spPr>
        <p:txBody>
          <a:bodyPr vert="horz" lIns="91422" tIns="45713" rIns="91422" bIns="45713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2701547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7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23" y="1063235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2889506"/>
            <a:ext cx="4040232" cy="1620555"/>
          </a:xfrm>
          <a:prstGeom prst="rect">
            <a:avLst/>
          </a:prstGeom>
        </p:spPr>
        <p:txBody>
          <a:bodyPr vert="horz" lIns="91422" tIns="45713" rIns="91422" bIns="45713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4527821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7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10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37425C57-8DFD-4C88-8733-E682A5508AC1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5" name="Рисунок 5" descr="mission_bg.png">
              <a:extLst>
                <a:ext uri="{FF2B5EF4-FFF2-40B4-BE49-F238E27FC236}">
                  <a16:creationId xmlns="" xmlns:a16="http://schemas.microsoft.com/office/drawing/2014/main" id="{4DC8F581-0EF5-472C-8348-93741CB8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FED183C2-A71A-4FEE-AC88-DDE883A02B50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688">
                <a:defRPr/>
              </a:pPr>
              <a:endParaRPr kumimoji="1"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40BC795-67F3-4A9B-B1D5-07597156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22" tIns="45713" rIns="91422" bIns="45713" anchor="ctr"/>
          <a:lstStyle/>
          <a:p>
            <a:pPr algn="ctr" defTabSz="511688" eaLnBrk="1" hangingPunct="1">
              <a:defRPr/>
            </a:pPr>
            <a:endParaRPr lang="ru-RU" altLang="ru-RU" sz="20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pasted-image.pdf">
            <a:extLst>
              <a:ext uri="{FF2B5EF4-FFF2-40B4-BE49-F238E27FC236}">
                <a16:creationId xmlns="" xmlns:a16="http://schemas.microsoft.com/office/drawing/2014/main" id="{E1B0246E-AF83-4538-B821-35328378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800407"/>
            <a:ext cx="8150222" cy="3962102"/>
          </a:xfrm>
          <a:prstGeom prst="rect">
            <a:avLst/>
          </a:prstGeom>
        </p:spPr>
        <p:txBody>
          <a:bodyPr lIns="91422" tIns="45713" rIns="91422" bIns="45713"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8142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2" tIns="45713" rIns="91422" bIns="4571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91422" tIns="45713" rIns="91422" bIns="4571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2E8305E-C849-43B0-B05B-F3CB67410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511688">
              <a:defRPr kumimoji="1" sz="200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9183536-6A6C-4CB4-8A18-07AA2C7F2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511688">
              <a:defRPr kumimoji="1" sz="200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CC4A4D-EB6F-4247-927F-13D457599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511688">
              <a:defRPr kumimoji="1" sz="2000" smtClean="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DD41E-8C3F-4E08-9C8B-810BA843F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68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="" xmlns:a16="http://schemas.microsoft.com/office/drawing/2014/main" id="{CAF40F16-FE72-4B9A-824A-F2A632D6FB7E}"/>
              </a:ext>
            </a:extLst>
          </p:cNvPr>
          <p:cNvSpPr/>
          <p:nvPr/>
        </p:nvSpPr>
        <p:spPr>
          <a:xfrm>
            <a:off x="0" y="3902075"/>
            <a:ext cx="9145588" cy="646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25715" tIns="45713" rIns="25715" bIns="45713" anchor="ctr"/>
          <a:lstStyle/>
          <a:p>
            <a:pPr defTabSz="511688"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kumimoji="1" sz="1100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  <a:sym typeface="Frutiger Next LT W1G"/>
            </a:endParaRPr>
          </a:p>
        </p:txBody>
      </p:sp>
      <p:sp>
        <p:nvSpPr>
          <p:cNvPr id="3" name="Shape 148">
            <a:extLst>
              <a:ext uri="{FF2B5EF4-FFF2-40B4-BE49-F238E27FC236}">
                <a16:creationId xmlns="" xmlns:a16="http://schemas.microsoft.com/office/drawing/2014/main" id="{2AC8F55D-4403-4B91-9237-A13B4A3F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40188"/>
            <a:ext cx="562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4" tIns="7144" rIns="7144" bIns="7144">
            <a:spAutoFit/>
          </a:bodyPr>
          <a:lstStyle>
            <a:lvl1pPr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2100">
                <a:solidFill>
                  <a:srgbClr val="424242"/>
                </a:solidFill>
                <a:latin typeface="Frutiger Next LT W1G"/>
                <a:cs typeface="Arial" panose="020B0604020202020204" pitchFamily="34" charset="0"/>
              </a:rPr>
              <a:t>Политех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7EBFC003-2A02-4085-A110-78DF1600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57638"/>
            <a:ext cx="588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4966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D66D0A6E-AE5C-481E-A49B-1220B1EF0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EC42B7F-C86A-418B-9D59-9FD309D65509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68" eaLnBrk="1" hangingPunct="1">
              <a:defRPr/>
            </a:pP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8DF45A-53F7-4041-B9AF-DD705E27CC97}"/>
              </a:ext>
            </a:extLst>
          </p:cNvPr>
          <p:cNvSpPr/>
          <p:nvPr/>
        </p:nvSpPr>
        <p:spPr>
          <a:xfrm>
            <a:off x="0" y="2584450"/>
            <a:ext cx="9144000" cy="1023938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15FEFFEF-8101-4657-9F75-B5C44C0B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9" rIns="68567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D851C641-AAAF-47E3-9484-5A6D3897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50A427F8-12B8-418C-B6C1-A74D6FD2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567DD5A4-864B-40AF-902D-398244A6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91319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0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066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6DE363-157D-45C7-9402-7A75F1CD850A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EBDDA506-F27E-4B58-B659-DFEB2426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9" rIns="68567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C63F93FE-271B-42A7-915C-17BD9035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1225"/>
            <a:ext cx="9144000" cy="4222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0409253-ABBD-4166-9728-3731914B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79B1FA4-20B8-4641-8D2E-9202D08017CC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68" eaLnBrk="1" hangingPunct="1">
              <a:defRPr/>
            </a:pP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866B61CF-A563-42A1-AE4B-5344FC2F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DD05E5B4-D954-46EF-AAA7-5FD86523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05597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1500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4813131"/>
            <a:ext cx="2785790" cy="225281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0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3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228EF9-4EFC-44C3-8E43-F2ADF06283A1}"/>
              </a:ext>
            </a:extLst>
          </p:cNvPr>
          <p:cNvSpPr/>
          <p:nvPr/>
        </p:nvSpPr>
        <p:spPr>
          <a:xfrm>
            <a:off x="0" y="1365056"/>
            <a:ext cx="9144000" cy="2299689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021" tIns="21515" rIns="43021" bIns="21515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4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738564"/>
            <a:ext cx="5397358" cy="903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4" y="2650374"/>
            <a:ext cx="5397356" cy="32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3" y="297171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3" y="320043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756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1615101"/>
            <a:ext cx="9143106" cy="1778794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347027" algn="l">
              <a:defRPr sz="2500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4506322"/>
            <a:ext cx="8974084" cy="2614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500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1962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0"/>
            <a:ext cx="9144000" cy="4843463"/>
          </a:xfrm>
          <a:prstGeom prst="rect">
            <a:avLst/>
          </a:prstGeom>
        </p:spPr>
        <p:txBody>
          <a:bodyPr lIns="91422" tIns="45713" rIns="91422" bIns="45713" anchor="ctr"/>
          <a:lstStyle>
            <a:lvl1pPr marL="0" indent="0" algn="ctr">
              <a:buNone/>
              <a:defRPr sz="61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698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A7EB516-B7B7-4627-BBEB-F3F5839E40E4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A8F15330-DFE4-4599-8EB4-617AD6D0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9" rIns="68567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063FAB0D-9045-4A85-B5C7-477F3731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538162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DA5B71C9-9205-4378-8EC4-238976358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4F2D9E4-D549-4FD3-8B4C-96181D10FA14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68" eaLnBrk="1" hangingPunct="1">
              <a:defRPr/>
            </a:pP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04D61820-FC37-4DA2-9C23-56793BC7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55" y="2747964"/>
            <a:ext cx="6800632" cy="531018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337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C5662131-3F6E-4528-8AF7-2CA66C5B3AF9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4C9BC7D2-0CF5-42EF-9094-0ACCA522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BB4560F-FCDB-41A5-AB3C-B2DF2958E434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68">
                <a:defRPr/>
              </a:pPr>
              <a:endParaRPr kumimoji="1" lang="ru-RU" sz="9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8CEBC00-F988-472B-8684-455D3AC6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D837103B-CDBE-493F-AF34-F574D5B824DA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48" tIns="51578" rIns="103148" bIns="51578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BCB86C5A-946B-4AF4-B9C4-1F784540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B93EF33-89D2-4BBA-9BF9-8C039FDAFDCE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1" name="Shape 216">
            <a:extLst>
              <a:ext uri="{FF2B5EF4-FFF2-40B4-BE49-F238E27FC236}">
                <a16:creationId xmlns="" xmlns:a16="http://schemas.microsoft.com/office/drawing/2014/main" id="{E4399F89-D127-4FEE-9CCC-1942848E25A8}"/>
              </a:ext>
            </a:extLst>
          </p:cNvPr>
          <p:cNvSpPr txBox="1">
            <a:spLocks/>
          </p:cNvSpPr>
          <p:nvPr/>
        </p:nvSpPr>
        <p:spPr>
          <a:xfrm>
            <a:off x="0" y="4897438"/>
            <a:ext cx="8523288" cy="252412"/>
          </a:xfrm>
          <a:prstGeom prst="rect">
            <a:avLst/>
          </a:prstGeom>
        </p:spPr>
        <p:txBody>
          <a:bodyPr lIns="68567" tIns="34289" rIns="68567" bIns="34289" anchor="ctr"/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800" b="0" dirty="0">
                <a:solidFill>
                  <a:srgbClr val="FFFFFF"/>
                </a:solidFill>
                <a:latin typeface="Arial"/>
              </a:rPr>
              <a:t>Заседание Научно-технического совета, 20.06.2016</a:t>
            </a: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9596B958-A5D4-4AFE-8AE0-CE0BD7DC0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A0918B41-1BE7-4AC7-AE7E-8B9A6AE5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8"/>
            <a:ext cx="2165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66" indent="-212075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6965" indent="-192795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874" indent="-173517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618" indent="-154241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365" indent="-134958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2779085" y="-7071"/>
            <a:ext cx="5906893" cy="655607"/>
          </a:xfrm>
          <a:prstGeom prst="rect">
            <a:avLst/>
          </a:prstGeom>
        </p:spPr>
        <p:txBody>
          <a:bodyPr lIns="91422" tIns="45713" rIns="91422" bIns="45713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40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090CB1D2-D17B-4EEB-A4DE-54009D5D7C7C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CA6098A4-9FED-45C6-8582-B99A48B8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F5B35-DC91-4E8C-A889-594298819615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68">
                <a:defRPr/>
              </a:pPr>
              <a:endParaRPr kumimoji="1" lang="ru-RU" sz="9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225DFB1-77F2-45D1-84C5-189EC7F63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47208045-D356-4A6C-A3F6-F8BA5FAC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66" indent="-212075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6965" indent="-192795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874" indent="-173517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618" indent="-154241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365" indent="-134958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14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1AA8655-4863-45DE-B9DD-E2926389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046538"/>
            <a:ext cx="9144000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2D1310-94C3-4492-88DD-B6D08132BA6D}"/>
              </a:ext>
            </a:extLst>
          </p:cNvPr>
          <p:cNvSpPr txBox="1"/>
          <p:nvPr/>
        </p:nvSpPr>
        <p:spPr>
          <a:xfrm>
            <a:off x="1885950" y="4179888"/>
            <a:ext cx="5624513" cy="333375"/>
          </a:xfrm>
          <a:prstGeom prst="rect">
            <a:avLst/>
          </a:prstGeom>
          <a:noFill/>
        </p:spPr>
        <p:txBody>
          <a:bodyPr lIns="68567" tIns="34289" rIns="68567" bIns="34289">
            <a:spAutoFit/>
          </a:bodyPr>
          <a:lstStyle/>
          <a:p>
            <a:pPr algn="ctr" defTabSz="383768">
              <a:defRPr/>
            </a:pPr>
            <a:r>
              <a:rPr kumimoji="1" lang="ru-RU" sz="1700" b="1" dirty="0" err="1">
                <a:solidFill>
                  <a:srgbClr val="424242"/>
                </a:solidFill>
                <a:effectLst>
                  <a:outerShdw blurRad="50800" dist="38100" dir="5400000" algn="t" rotWithShape="0">
                    <a:srgbClr val="FFFFFF">
                      <a:alpha val="40000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kumimoji="1" lang="ru-RU" sz="1700" b="1" dirty="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F1AF72EF-6FF9-4530-99C6-6BADBB0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16388"/>
            <a:ext cx="676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07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9A841A8-CEC0-4F8B-B68F-FD49C02A898A}"/>
              </a:ext>
            </a:extLst>
          </p:cNvPr>
          <p:cNvSpPr/>
          <p:nvPr/>
        </p:nvSpPr>
        <p:spPr>
          <a:xfrm>
            <a:off x="0" y="4546600"/>
            <a:ext cx="9144000" cy="59690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4BA51D74-A30B-4B5E-A48D-CC52724F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20A4A29-D3FC-42B3-96DA-00DAD49B464C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68" eaLnBrk="1" hangingPunct="1">
              <a:defRPr/>
            </a:pP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7" name="gerb.png">
            <a:extLst>
              <a:ext uri="{FF2B5EF4-FFF2-40B4-BE49-F238E27FC236}">
                <a16:creationId xmlns="" xmlns:a16="http://schemas.microsoft.com/office/drawing/2014/main" id="{47B2CC18-F827-458B-96C1-693A158B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A9B057C7-08D8-40F2-8E92-F9962CA8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6988"/>
            <a:ext cx="1393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7455" y="4656465"/>
            <a:ext cx="6800632" cy="388193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93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999E81A2-D6A4-4838-B6A0-CF1592D0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78C3EE5-F282-4A63-BCCE-441356DAA814}"/>
              </a:ext>
            </a:extLst>
          </p:cNvPr>
          <p:cNvSpPr txBox="1">
            <a:spLocks/>
          </p:cNvSpPr>
          <p:nvPr/>
        </p:nvSpPr>
        <p:spPr bwMode="auto">
          <a:xfrm>
            <a:off x="2782888" y="138113"/>
            <a:ext cx="4286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68" eaLnBrk="1" hangingPunct="1">
              <a:defRPr/>
            </a:pP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srgbClr val="424242">
                    <a:lumMod val="75000"/>
                  </a:srgb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7B6B692-2653-4D9F-81C1-F339C4931BAB}"/>
              </a:ext>
            </a:extLst>
          </p:cNvPr>
          <p:cNvSpPr/>
          <p:nvPr/>
        </p:nvSpPr>
        <p:spPr>
          <a:xfrm>
            <a:off x="1588" y="3468688"/>
            <a:ext cx="9144000" cy="1077912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DA96ECDD-F540-407A-A5ED-B4219022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9" rIns="68567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B04C22BE-6ECE-437E-9732-13B64A9E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2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7773" y="3693868"/>
            <a:ext cx="6800632" cy="773906"/>
          </a:xfrm>
          <a:prstGeom prst="rect">
            <a:avLst/>
          </a:prstGeom>
          <a:ln>
            <a:noFill/>
          </a:ln>
        </p:spPr>
        <p:txBody>
          <a:bodyPr lIns="91422" tIns="45713" rIns="91422" bIns="45713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91422" tIns="45713" rIns="91422" bIns="45713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2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421CF3-8717-48CF-9EDD-CF492E5C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D1CD44-84D2-4D52-A811-90F08E52438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405237-B461-4CB6-8C7D-7ECA90CD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EE8D0F-8534-4E2C-B867-04D005F3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CA56E5-A8FE-410D-BBF3-B2FC77D15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934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532BEA98-875A-4F9F-8805-C1E81DDB79DB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3EB45200-9C43-49AD-978A-E420CB84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CAAE2315-A4AD-4FAC-852B-9F09CAB760D3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68">
                <a:defRPr/>
              </a:pPr>
              <a:endParaRPr kumimoji="1" lang="ru-RU" sz="900"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CF967F1-B6E8-4B90-8D70-330CD5BD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18B2F38F-5A59-4371-A07A-83790739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23" y="1063235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36" y="1063253"/>
            <a:ext cx="4040187" cy="357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20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2303E517-A404-47B9-B933-42CDE5057C70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10" name="Рисунок 5" descr="mission_bg.png">
              <a:extLst>
                <a:ext uri="{FF2B5EF4-FFF2-40B4-BE49-F238E27FC236}">
                  <a16:creationId xmlns="" xmlns:a16="http://schemas.microsoft.com/office/drawing/2014/main" id="{533F31A9-4B83-4848-9323-F54EED0A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B0F5239-4D0B-45B5-8F9D-FF3564FA4EE1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68">
                <a:defRPr/>
              </a:pPr>
              <a:endParaRPr kumimoji="1" lang="ru-RU" sz="900">
                <a:solidFill>
                  <a:srgbClr val="FFFFFF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600B3C9-B4C1-404D-8988-52DF7E4F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8" name="pasted-image.pdf">
            <a:extLst>
              <a:ext uri="{FF2B5EF4-FFF2-40B4-BE49-F238E27FC236}">
                <a16:creationId xmlns="" xmlns:a16="http://schemas.microsoft.com/office/drawing/2014/main" id="{DF016D28-38C7-4340-B405-E132E6EF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063235"/>
            <a:ext cx="4040232" cy="1620555"/>
          </a:xfrm>
          <a:prstGeom prst="rect">
            <a:avLst/>
          </a:prstGeom>
        </p:spPr>
        <p:txBody>
          <a:bodyPr vert="horz" lIns="91422" tIns="45713" rIns="91422" bIns="45713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2701547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23" y="1063235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2889506"/>
            <a:ext cx="4040232" cy="1620555"/>
          </a:xfrm>
          <a:prstGeom prst="rect">
            <a:avLst/>
          </a:prstGeom>
        </p:spPr>
        <p:txBody>
          <a:bodyPr vert="horz" lIns="91422" tIns="45713" rIns="91422" bIns="45713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4527821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6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CC02BEF3-182F-4C85-8E2E-BC3134A8D713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5" name="Рисунок 5" descr="mission_bg.png">
              <a:extLst>
                <a:ext uri="{FF2B5EF4-FFF2-40B4-BE49-F238E27FC236}">
                  <a16:creationId xmlns="" xmlns:a16="http://schemas.microsoft.com/office/drawing/2014/main" id="{292C623D-5579-4AA6-832D-F1C3D6652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609155D-A57C-4473-9E4F-67E908D12478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68">
                <a:defRPr/>
              </a:pPr>
              <a:endParaRPr kumimoji="1" lang="ru-RU" sz="90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ED6FF5-4BE0-4B7F-957D-D1448497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67" tIns="34289" rIns="68567" bIns="34289" anchor="ctr"/>
          <a:lstStyle/>
          <a:p>
            <a:pPr algn="ctr" defTabSz="383768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pasted-image.pdf">
            <a:extLst>
              <a:ext uri="{FF2B5EF4-FFF2-40B4-BE49-F238E27FC236}">
                <a16:creationId xmlns="" xmlns:a16="http://schemas.microsoft.com/office/drawing/2014/main" id="{C3BDDE74-B774-4A75-B273-829F8089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800407"/>
            <a:ext cx="8150222" cy="3962102"/>
          </a:xfrm>
          <a:prstGeom prst="rect">
            <a:avLst/>
          </a:prstGeom>
        </p:spPr>
        <p:txBody>
          <a:bodyPr lIns="91422" tIns="45713" rIns="91422" bIns="45713"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7071"/>
            <a:ext cx="7588302" cy="655607"/>
          </a:xfrm>
          <a:prstGeom prst="rect">
            <a:avLst/>
          </a:prstGeom>
        </p:spPr>
        <p:txBody>
          <a:bodyPr lIns="91422" tIns="45713" rIns="91422" bIns="45713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2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2" tIns="45713" rIns="91422" bIns="4571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91422" tIns="45713" rIns="91422" bIns="4571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A6E4635-B0D0-446E-8BD0-39D5C8F1B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383768">
              <a:defRPr kumimoji="1" sz="150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2FEBEB-B4E5-4206-BB00-4A661AC6B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383768">
              <a:defRPr kumimoji="1" sz="150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4A0C353-F589-4F65-BA80-3024A75A8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lIns="91422" tIns="45713" rIns="91422" bIns="45713"/>
          <a:lstStyle>
            <a:lvl1pPr defTabSz="383768">
              <a:defRPr kumimoji="1" sz="1500" smtClean="0">
                <a:solidFill>
                  <a:srgbClr val="424242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A1BF58-480F-48D9-AD94-00C4C1815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924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="" xmlns:a16="http://schemas.microsoft.com/office/drawing/2014/main" id="{59DB3409-875A-4785-A938-406D8F4E2371}"/>
              </a:ext>
            </a:extLst>
          </p:cNvPr>
          <p:cNvSpPr/>
          <p:nvPr/>
        </p:nvSpPr>
        <p:spPr>
          <a:xfrm>
            <a:off x="0" y="3902075"/>
            <a:ext cx="9145588" cy="6461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19288" tIns="34289" rIns="19288" bIns="34289" anchor="ctr"/>
          <a:lstStyle/>
          <a:p>
            <a:pPr defTabSz="383768"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kumimoji="1" sz="800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  <a:sym typeface="Frutiger Next LT W1G"/>
            </a:endParaRPr>
          </a:p>
        </p:txBody>
      </p:sp>
      <p:sp>
        <p:nvSpPr>
          <p:cNvPr id="3" name="Shape 148">
            <a:extLst>
              <a:ext uri="{FF2B5EF4-FFF2-40B4-BE49-F238E27FC236}">
                <a16:creationId xmlns="" xmlns:a16="http://schemas.microsoft.com/office/drawing/2014/main" id="{7EF2A80C-E9C4-4348-A2B2-14B57A1D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040188"/>
            <a:ext cx="5626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8" tIns="5358" rIns="5358" bIns="5358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>
                <a:solidFill>
                  <a:srgbClr val="424242"/>
                </a:solidFill>
                <a:latin typeface="Frutiger Next LT W1G"/>
                <a:cs typeface="Arial" panose="020B0604020202020204" pitchFamily="34" charset="0"/>
              </a:rPr>
              <a:t>Политех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AD9D506C-6705-4E61-8A15-C078A120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57638"/>
            <a:ext cx="588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004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E5992FAA-B4E6-4A3F-9910-8242AB79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2670D02-6E3D-41C4-9042-ADE360A5BACA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86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E27941-0D89-42B7-9C69-9A0B4BE4F737}"/>
              </a:ext>
            </a:extLst>
          </p:cNvPr>
          <p:cNvSpPr/>
          <p:nvPr/>
        </p:nvSpPr>
        <p:spPr>
          <a:xfrm>
            <a:off x="0" y="2584450"/>
            <a:ext cx="9144000" cy="1023938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7646F11-C3A3-47C6-A9E5-BFC4FABC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9" rIns="68570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EBABFE63-1446-4B32-9496-1A120821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8A0126B7-1D65-421B-A71D-1E9C792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64C50B21-343A-49F7-892F-74F5ECC3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91319"/>
            <a:ext cx="6800632" cy="773906"/>
          </a:xfrm>
          <a:prstGeom prst="rect">
            <a:avLst/>
          </a:prstGeom>
          <a:ln>
            <a:noFill/>
          </a:ln>
        </p:spPr>
        <p:txBody>
          <a:bodyPr lIns="68570" tIns="34289" rIns="68570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68570" tIns="34289" rIns="68570" bIns="34289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5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2035A7-66C9-488F-B146-2C7910F5B610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F42096DE-0C71-4322-88FE-66E31465D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9" rIns="68570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63D3C03A-6E7D-4EA8-8083-6DEA403A0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1225"/>
            <a:ext cx="9144000" cy="4222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0F0C11CF-42DA-4374-BE45-66D1EF6F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1ACF61E-4C18-460E-933C-4E4373C23E44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86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9" name="gerb.png">
            <a:extLst>
              <a:ext uri="{FF2B5EF4-FFF2-40B4-BE49-F238E27FC236}">
                <a16:creationId xmlns="" xmlns:a16="http://schemas.microsoft.com/office/drawing/2014/main" id="{D96C18B5-A174-4CE2-9A9F-36750652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68F2868B-6E4F-4BB2-AA7A-2ED16940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7625"/>
            <a:ext cx="13938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4" y="2605597"/>
            <a:ext cx="6800632" cy="773906"/>
          </a:xfrm>
          <a:prstGeom prst="rect">
            <a:avLst/>
          </a:prstGeom>
          <a:ln>
            <a:noFill/>
          </a:ln>
        </p:spPr>
        <p:txBody>
          <a:bodyPr lIns="68570" tIns="34289" rIns="68570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4813111"/>
            <a:ext cx="2785790" cy="225281"/>
          </a:xfrm>
          <a:prstGeom prst="rect">
            <a:avLst/>
          </a:prstGeom>
        </p:spPr>
        <p:txBody>
          <a:bodyPr lIns="68570" tIns="34289" rIns="68570" bIns="34289"/>
          <a:lstStyle>
            <a:lvl1pPr marL="0" indent="0" algn="ctr">
              <a:buNone/>
              <a:defRPr sz="10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62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BF6AB33-92E9-4839-AFD2-5BB166C6EFFA}"/>
              </a:ext>
            </a:extLst>
          </p:cNvPr>
          <p:cNvSpPr/>
          <p:nvPr/>
        </p:nvSpPr>
        <p:spPr>
          <a:xfrm>
            <a:off x="0" y="1365056"/>
            <a:ext cx="9144000" cy="2299689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023" tIns="21515" rIns="43023" bIns="21515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ru-RU" altLang="ru-RU" sz="14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738543"/>
            <a:ext cx="5397358" cy="903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4" y="2650362"/>
            <a:ext cx="5397356" cy="32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3" y="2971698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3" y="3200411"/>
            <a:ext cx="5397358" cy="228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95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1615089"/>
            <a:ext cx="9143106" cy="1778794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347045" algn="l">
              <a:defRPr sz="2500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4506310"/>
            <a:ext cx="8974084" cy="2614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500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3839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"/>
            <a:ext cx="9144000" cy="4843463"/>
          </a:xfrm>
          <a:prstGeom prst="rect">
            <a:avLst/>
          </a:prstGeom>
        </p:spPr>
        <p:txBody>
          <a:bodyPr lIns="68570" tIns="34289" rIns="68570" bIns="34289" anchor="ctr"/>
          <a:lstStyle>
            <a:lvl1pPr marL="0" indent="0" algn="ctr">
              <a:buNone/>
              <a:defRPr sz="6100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0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5BC985-33B2-4C61-A137-50DABC20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9A11F3-9589-4E62-B8C0-9BEC538DAA64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E039AF-6875-4A12-94F8-CE69D9CE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157F91-7DCD-403A-BC61-168E7825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6E97ED-1452-485F-BBE9-8E36499EB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568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070F035-F2AA-443F-82C8-ACED452AEC9D}"/>
              </a:ext>
            </a:extLst>
          </p:cNvPr>
          <p:cNvSpPr/>
          <p:nvPr/>
        </p:nvSpPr>
        <p:spPr>
          <a:xfrm>
            <a:off x="0" y="2463800"/>
            <a:ext cx="9144000" cy="1058863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BD368472-BED9-409E-A458-05DA6449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-74930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9" rIns="68570" bIns="34289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8A22E277-6CC8-4993-8DEB-50683BA93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538162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7113235-EAEA-41CC-AA75-F346653E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BC3146C-7126-4E82-81C4-451623055D35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86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FDBA66D3-4CC0-4D7B-BFEA-E50EAE21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55" y="2747964"/>
            <a:ext cx="6800632" cy="531018"/>
          </a:xfrm>
          <a:prstGeom prst="rect">
            <a:avLst/>
          </a:prstGeom>
          <a:ln>
            <a:noFill/>
          </a:ln>
        </p:spPr>
        <p:txBody>
          <a:bodyPr lIns="68570" tIns="34289" rIns="68570" bIns="34289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7179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9DAEDEFA-0F43-483F-B639-65479E2B938D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46C0C538-5BAE-47F7-B56A-DD2132B6B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62FFC3B-ECC7-4798-984A-F9594385DC75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1D6660-E395-4976-AB9B-25FA86D4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541214A0-BC6C-42EB-B6DD-860301DDF65E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54" tIns="51580" rIns="103154" bIns="51580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FA3F6FB4-12BC-428D-9668-F9F230DC7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C207956F-F793-4FE9-93B0-F81C6EA22877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1" name="Shape 216">
            <a:extLst>
              <a:ext uri="{FF2B5EF4-FFF2-40B4-BE49-F238E27FC236}">
                <a16:creationId xmlns="" xmlns:a16="http://schemas.microsoft.com/office/drawing/2014/main" id="{9EEBAA11-F930-41F4-9991-EBAFD611BE23}"/>
              </a:ext>
            </a:extLst>
          </p:cNvPr>
          <p:cNvSpPr txBox="1">
            <a:spLocks/>
          </p:cNvSpPr>
          <p:nvPr/>
        </p:nvSpPr>
        <p:spPr>
          <a:xfrm>
            <a:off x="0" y="4897438"/>
            <a:ext cx="8523288" cy="252412"/>
          </a:xfrm>
          <a:prstGeom prst="rect">
            <a:avLst/>
          </a:prstGeom>
        </p:spPr>
        <p:txBody>
          <a:bodyPr lIns="68570" tIns="34289" rIns="68570" bIns="34289" anchor="ctr"/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800" b="0" dirty="0">
                <a:solidFill>
                  <a:prstClr val="white"/>
                </a:solidFill>
                <a:latin typeface="Arial"/>
              </a:rPr>
              <a:t>Заседание Научно-технического совета, 20.06.2016</a:t>
            </a: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70F9E140-A0D1-4822-8795-B03B006AA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801926E6-8EF1-4CF6-868B-4A0CEFB3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8"/>
            <a:ext cx="2165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78" indent="-212085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6993" indent="-192804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16" indent="-173525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678" indent="-154247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443" indent="-134964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2779066" y="-7074"/>
            <a:ext cx="5906893" cy="655607"/>
          </a:xfrm>
          <a:prstGeom prst="rect">
            <a:avLst/>
          </a:prstGeom>
        </p:spPr>
        <p:txBody>
          <a:bodyPr lIns="68570" tIns="34289" rIns="68570" bIns="34289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7043E44E-903A-4AC7-A4BF-D23716A9588E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D8072BC2-B68A-4E69-840D-BAA937D63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7A70BC7-0251-4704-8591-1437B3AFEC91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30639F7-CD7D-47BA-90D4-191CE5CE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E5286984-A4C3-4309-86ED-5E907C48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78" indent="-212085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6993" indent="-192804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16" indent="-173525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678" indent="-154247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443" indent="-134964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0" tIns="34289" rIns="68570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6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0CECE43-4772-45A4-B2A4-89507C14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046538"/>
            <a:ext cx="9144000" cy="5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2AB388-EB67-4353-9BF0-22016184DDB5}"/>
              </a:ext>
            </a:extLst>
          </p:cNvPr>
          <p:cNvSpPr txBox="1"/>
          <p:nvPr/>
        </p:nvSpPr>
        <p:spPr>
          <a:xfrm>
            <a:off x="1885950" y="4179888"/>
            <a:ext cx="5624513" cy="333375"/>
          </a:xfrm>
          <a:prstGeom prst="rect">
            <a:avLst/>
          </a:prstGeom>
          <a:noFill/>
        </p:spPr>
        <p:txBody>
          <a:bodyPr lIns="68570" tIns="34289" rIns="68570" bIns="34289">
            <a:spAutoFit/>
          </a:bodyPr>
          <a:lstStyle/>
          <a:p>
            <a:pPr algn="ctr" defTabSz="383786">
              <a:defRPr/>
            </a:pPr>
            <a:r>
              <a:rPr kumimoji="1" lang="ru-RU" sz="17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kumimoji="1" lang="ru-RU" sz="1700" b="1" dirty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="" xmlns:a16="http://schemas.microsoft.com/office/drawing/2014/main" id="{CAF9DF11-C1D5-468F-B033-7C2FBD83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116388"/>
            <a:ext cx="6762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964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D3186F-DDC9-496F-B3A6-84E538F2B148}"/>
              </a:ext>
            </a:extLst>
          </p:cNvPr>
          <p:cNvSpPr/>
          <p:nvPr/>
        </p:nvSpPr>
        <p:spPr>
          <a:xfrm>
            <a:off x="0" y="4546600"/>
            <a:ext cx="9144000" cy="59690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9128001C-E841-45B2-8BE6-F17A31DA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4FF64A0-E633-4FCE-B53F-8DB012488EEC}"/>
              </a:ext>
            </a:extLst>
          </p:cNvPr>
          <p:cNvSpPr txBox="1">
            <a:spLocks/>
          </p:cNvSpPr>
          <p:nvPr/>
        </p:nvSpPr>
        <p:spPr bwMode="auto">
          <a:xfrm>
            <a:off x="2914650" y="138113"/>
            <a:ext cx="42846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86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7" name="gerb.png">
            <a:extLst>
              <a:ext uri="{FF2B5EF4-FFF2-40B4-BE49-F238E27FC236}">
                <a16:creationId xmlns="" xmlns:a16="http://schemas.microsoft.com/office/drawing/2014/main" id="{B2DB5ECD-B754-4B53-81F1-9A547950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127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2" descr="http://5top100.ru/bitrix/templates/five100/img/logo-index.png">
            <a:extLst>
              <a:ext uri="{FF2B5EF4-FFF2-40B4-BE49-F238E27FC236}">
                <a16:creationId xmlns="" xmlns:a16="http://schemas.microsoft.com/office/drawing/2014/main" id="{7D0B3792-9604-4D76-A9A3-B2EBD0C5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6988"/>
            <a:ext cx="13938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7455" y="4656444"/>
            <a:ext cx="6800632" cy="388193"/>
          </a:xfrm>
          <a:prstGeom prst="rect">
            <a:avLst/>
          </a:prstGeom>
          <a:ln>
            <a:noFill/>
          </a:ln>
        </p:spPr>
        <p:txBody>
          <a:bodyPr lIns="68570" tIns="34289" rIns="68570" bIns="34289"/>
          <a:lstStyle>
            <a:lvl1pPr algn="ctr">
              <a:defRPr kumimoji="0" lang="ru-RU" sz="20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867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259C70DB-4168-48BD-8FFD-DC2BFCF8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bg2">
              <a:alpha val="9411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220A909-E82B-4162-B57E-1C9D2C2E0C16}"/>
              </a:ext>
            </a:extLst>
          </p:cNvPr>
          <p:cNvSpPr txBox="1">
            <a:spLocks/>
          </p:cNvSpPr>
          <p:nvPr/>
        </p:nvSpPr>
        <p:spPr bwMode="auto">
          <a:xfrm>
            <a:off x="2782888" y="138113"/>
            <a:ext cx="4286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defTabSz="383786" eaLnBrk="1" hangingPunct="1">
              <a:defRPr/>
            </a:pP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000" b="1" dirty="0">
                <a:solidFill>
                  <a:prstClr val="black">
                    <a:lumMod val="75000"/>
                  </a:prst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7D53E3D-69C6-4890-A7C4-40F5129956EB}"/>
              </a:ext>
            </a:extLst>
          </p:cNvPr>
          <p:cNvSpPr/>
          <p:nvPr/>
        </p:nvSpPr>
        <p:spPr>
          <a:xfrm>
            <a:off x="1588" y="3468688"/>
            <a:ext cx="9144000" cy="1077912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A9F3813D-E78E-4562-BD39-6A7C0D24C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4238"/>
            <a:ext cx="9144000" cy="449262"/>
          </a:xfrm>
          <a:prstGeom prst="rect">
            <a:avLst/>
          </a:prstGeom>
          <a:solidFill>
            <a:schemeClr val="bg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gerb.png">
            <a:extLst>
              <a:ext uri="{FF2B5EF4-FFF2-40B4-BE49-F238E27FC236}">
                <a16:creationId xmlns="" xmlns:a16="http://schemas.microsoft.com/office/drawing/2014/main" id="{2178D125-2102-4967-9DAF-387B05A1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275"/>
            <a:ext cx="774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7773" y="3693856"/>
            <a:ext cx="6800632" cy="773906"/>
          </a:xfrm>
          <a:prstGeom prst="rect">
            <a:avLst/>
          </a:prstGeom>
          <a:ln>
            <a:noFill/>
          </a:ln>
        </p:spPr>
        <p:txBody>
          <a:bodyPr lIns="68570" tIns="34289" rIns="68570" bIns="34289"/>
          <a:lstStyle>
            <a:lvl1pPr>
              <a:defRPr kumimoji="0" lang="ru-RU" sz="1500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7" y="4752754"/>
            <a:ext cx="2785790" cy="347886"/>
          </a:xfrm>
          <a:prstGeom prst="rect">
            <a:avLst/>
          </a:prstGeom>
        </p:spPr>
        <p:txBody>
          <a:bodyPr lIns="68570" tIns="34289" rIns="68570" bIns="34289"/>
          <a:lstStyle>
            <a:lvl1pPr marL="0" indent="0" algn="ctr">
              <a:buNone/>
              <a:defRPr sz="130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35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83AFADA0-887F-4D67-B3C3-9E900356AEA1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2EB13782-7495-4E57-87DE-116E07ACC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F29A4426-3F4F-4CF5-902B-5A92150BFCE4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8526376-2407-4C43-8FB7-4940ED29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8DC73FAC-A6E2-4675-B277-26A98F24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2" y="1063234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5" y="1063241"/>
            <a:ext cx="4040187" cy="357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0" tIns="34289" rIns="68570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864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">
            <a:extLst>
              <a:ext uri="{FF2B5EF4-FFF2-40B4-BE49-F238E27FC236}">
                <a16:creationId xmlns="" xmlns:a16="http://schemas.microsoft.com/office/drawing/2014/main" id="{FBCF28AF-1E79-48A9-B741-CF4BDACF593A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10" name="Рисунок 5" descr="mission_bg.png">
              <a:extLst>
                <a:ext uri="{FF2B5EF4-FFF2-40B4-BE49-F238E27FC236}">
                  <a16:creationId xmlns="" xmlns:a16="http://schemas.microsoft.com/office/drawing/2014/main" id="{09E3DDA2-62F0-4F91-95BF-2F83AF22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37AD658-33F3-4EFE-B7FD-7530E5B063D8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A04A668-50C5-4160-B947-EE3B720AE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8" name="pasted-image.pdf">
            <a:extLst>
              <a:ext uri="{FF2B5EF4-FFF2-40B4-BE49-F238E27FC236}">
                <a16:creationId xmlns="" xmlns:a16="http://schemas.microsoft.com/office/drawing/2014/main" id="{1074715B-FE56-4C55-9F69-D722F586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063232"/>
            <a:ext cx="4040232" cy="1620555"/>
          </a:xfrm>
          <a:prstGeom prst="rect">
            <a:avLst/>
          </a:prstGeom>
        </p:spPr>
        <p:txBody>
          <a:bodyPr vert="horz" lIns="68570" tIns="34289" rIns="68570" bIns="34289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2701529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2" y="1063234"/>
            <a:ext cx="4040187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2889503"/>
            <a:ext cx="4040232" cy="1620555"/>
          </a:xfrm>
          <a:prstGeom prst="rect">
            <a:avLst/>
          </a:prstGeom>
        </p:spPr>
        <p:txBody>
          <a:bodyPr vert="horz" lIns="68570" tIns="34289" rIns="68570" bIns="34289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4527800"/>
            <a:ext cx="4040232" cy="1299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0" tIns="34289" rIns="68570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73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56C84C1B-8550-4729-82DD-0EED582D506D}"/>
              </a:ext>
            </a:extLst>
          </p:cNvPr>
          <p:cNvGrpSpPr>
            <a:grpSpLocks/>
          </p:cNvGrpSpPr>
          <p:nvPr/>
        </p:nvGrpSpPr>
        <p:grpSpPr bwMode="auto">
          <a:xfrm>
            <a:off x="0" y="4883150"/>
            <a:ext cx="9144000" cy="260350"/>
            <a:chOff x="0" y="8680450"/>
            <a:chExt cx="16257588" cy="463550"/>
          </a:xfrm>
        </p:grpSpPr>
        <p:pic>
          <p:nvPicPr>
            <p:cNvPr id="5" name="Рисунок 5" descr="mission_bg.png">
              <a:extLst>
                <a:ext uri="{FF2B5EF4-FFF2-40B4-BE49-F238E27FC236}">
                  <a16:creationId xmlns="" xmlns:a16="http://schemas.microsoft.com/office/drawing/2014/main" id="{97EA6B9A-F38B-4404-B6C0-06965838C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AFB1FDE-38B1-4FC4-865D-5B1584676739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8516018-8EE4-44ED-9BCF-695615859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2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pasted-image.pdf">
            <a:extLst>
              <a:ext uri="{FF2B5EF4-FFF2-40B4-BE49-F238E27FC236}">
                <a16:creationId xmlns="" xmlns:a16="http://schemas.microsoft.com/office/drawing/2014/main" id="{11B58159-14D7-4662-84D9-6371A6AB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8425"/>
            <a:ext cx="67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800401"/>
            <a:ext cx="8150222" cy="3962102"/>
          </a:xfrm>
          <a:prstGeom prst="rect">
            <a:avLst/>
          </a:prstGeom>
        </p:spPr>
        <p:txBody>
          <a:bodyPr lIns="68570" tIns="34289" rIns="68570" bIns="34289"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7074"/>
            <a:ext cx="7588302" cy="655607"/>
          </a:xfrm>
          <a:prstGeom prst="rect">
            <a:avLst/>
          </a:prstGeom>
        </p:spPr>
        <p:txBody>
          <a:bodyPr lIns="68570" tIns="34289" rIns="68570" bIns="34289" anchor="ctr"/>
          <a:lstStyle>
            <a:lvl1pPr algn="ctr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0891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="" xmlns:a16="http://schemas.microsoft.com/office/drawing/2014/main" id="{5927BB4D-81BF-4EC6-A61E-CBDC72130385}"/>
              </a:ext>
            </a:extLst>
          </p:cNvPr>
          <p:cNvGrpSpPr>
            <a:grpSpLocks/>
          </p:cNvGrpSpPr>
          <p:nvPr/>
        </p:nvGrpSpPr>
        <p:grpSpPr bwMode="auto">
          <a:xfrm>
            <a:off x="0" y="4881563"/>
            <a:ext cx="9144000" cy="261937"/>
            <a:chOff x="0" y="8680450"/>
            <a:chExt cx="16257588" cy="463550"/>
          </a:xfrm>
        </p:grpSpPr>
        <p:pic>
          <p:nvPicPr>
            <p:cNvPr id="6" name="Рисунок 5" descr="mission_bg.png">
              <a:extLst>
                <a:ext uri="{FF2B5EF4-FFF2-40B4-BE49-F238E27FC236}">
                  <a16:creationId xmlns="" xmlns:a16="http://schemas.microsoft.com/office/drawing/2014/main" id="{8BCCE047-CD04-46AB-AF8F-BAB2592F0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3E981D05-C6AD-4CDF-A74D-B32E68FEEEA1}"/>
                </a:ext>
              </a:extLst>
            </p:cNvPr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3786">
                <a:defRPr/>
              </a:pPr>
              <a:endParaRPr kumimoji="1" lang="ru-RU" sz="900">
                <a:solidFill>
                  <a:prstClr val="white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CBE03ED-5A86-4C1B-BED7-202C1FD8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70" tIns="34289" rIns="68570" bIns="34289" anchor="ctr"/>
          <a:lstStyle/>
          <a:p>
            <a:pPr algn="ctr" defTabSz="383786" eaLnBrk="1" hangingPunct="1">
              <a:defRPr/>
            </a:pPr>
            <a:endParaRPr lang="ru-RU" altLang="ru-RU" sz="150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C1257030-9EA2-46FA-AD99-61D0CAA7F1F7}"/>
              </a:ext>
            </a:extLst>
          </p:cNvPr>
          <p:cNvSpPr txBox="1">
            <a:spLocks/>
          </p:cNvSpPr>
          <p:nvPr/>
        </p:nvSpPr>
        <p:spPr>
          <a:xfrm>
            <a:off x="8432800" y="4933950"/>
            <a:ext cx="622300" cy="285750"/>
          </a:xfrm>
          <a:prstGeom prst="rect">
            <a:avLst/>
          </a:prstGeom>
        </p:spPr>
        <p:txBody>
          <a:bodyPr lIns="103154" tIns="51580" rIns="103154" bIns="51580" anchor="b"/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68AA91D9-A17C-4689-AF14-62572B3F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889500"/>
            <a:ext cx="622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>
            <a:spAutoFit/>
          </a:bodyPr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78A34BB-8D93-4F52-83F7-B5BFD2B13D3D}" type="slidenum">
              <a:rPr kumimoji="1" lang="ru-RU" altLang="ru-RU" sz="1200">
                <a:solidFill>
                  <a:srgbClr val="FFFFFF"/>
                </a:solidFill>
                <a:latin typeface="PT Sans"/>
                <a:ea typeface="PT Sans"/>
                <a:cs typeface="PT Sans"/>
              </a:rPr>
              <a:pPr algn="ctr"/>
              <a:t>‹#›</a:t>
            </a:fld>
            <a:endParaRPr kumimoji="1" lang="ru-RU" altLang="ru-RU" sz="1200">
              <a:solidFill>
                <a:srgbClr val="FFFFFF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2" name="AutoShape 2" descr="http://iamt.spbstu.ru/img/nav/logo.svg">
            <a:extLst>
              <a:ext uri="{FF2B5EF4-FFF2-40B4-BE49-F238E27FC236}">
                <a16:creationId xmlns="" xmlns:a16="http://schemas.microsoft.com/office/drawing/2014/main" id="{5F110EBF-3C53-4D68-8A2C-6B6D33D04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/>
          <a:lstStyle>
            <a:lvl1pPr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2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1" lang="ru-RU" altLang="ru-RU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4C776497-6CAE-42F2-BE57-9ECA2C59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4150"/>
            <a:ext cx="1216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0D6843AA-5CD2-4F34-B9B0-0A9F0C5C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1925"/>
            <a:ext cx="1592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970458AA-0A9B-4437-8331-1E2F2DEC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3038"/>
            <a:ext cx="11842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080968"/>
            <a:ext cx="8229644" cy="3575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7078" indent="-212085">
              <a:buClr>
                <a:srgbClr val="13B14A"/>
              </a:buClr>
              <a:buSzPct val="100000"/>
              <a:buFont typeface="Wingdings" charset="2"/>
              <a:buChar char="§"/>
              <a:defRPr sz="19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556993" indent="-192804">
              <a:buClr>
                <a:srgbClr val="13B14A"/>
              </a:buClr>
              <a:buSzPct val="100000"/>
              <a:buFont typeface="Wingdings" charset="2"/>
              <a:buChar char="§"/>
              <a:defRPr sz="15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856916" indent="-173525">
              <a:buClr>
                <a:srgbClr val="13B14A"/>
              </a:buClr>
              <a:buSzPct val="100000"/>
              <a:buFont typeface="Wingdings" charset="2"/>
              <a:buChar char="§"/>
              <a:defRPr sz="14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199678" indent="-154247">
              <a:buClr>
                <a:srgbClr val="13B14A"/>
              </a:buClr>
              <a:buSzPct val="100000"/>
              <a:buFont typeface="Wingdings" charset="2"/>
              <a:buChar char="§"/>
              <a:defRPr sz="11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542443" indent="-134964">
              <a:buClr>
                <a:srgbClr val="13B14A"/>
              </a:buClr>
              <a:buSzPct val="100000"/>
              <a:buFont typeface="Wingdings" charset="2"/>
              <a:buChar char="§"/>
              <a:defRPr sz="10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4360610" y="-7074"/>
            <a:ext cx="4548441" cy="655607"/>
          </a:xfrm>
          <a:prstGeom prst="rect">
            <a:avLst/>
          </a:prstGeom>
        </p:spPr>
        <p:txBody>
          <a:bodyPr lIns="68570" tIns="34289" rIns="68570" bIns="34289" anchor="b"/>
          <a:lstStyle>
            <a:lvl1pPr algn="l">
              <a:defRPr sz="15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EE49487-9153-4B96-9FA1-9EBA1E36B4ED}"/>
              </a:ext>
            </a:extLst>
          </p:cNvPr>
          <p:cNvCxnSpPr/>
          <p:nvPr/>
        </p:nvCxnSpPr>
        <p:spPr>
          <a:xfrm>
            <a:off x="0" y="357188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5">
            <a:extLst>
              <a:ext uri="{FF2B5EF4-FFF2-40B4-BE49-F238E27FC236}">
                <a16:creationId xmlns="" xmlns:a16="http://schemas.microsoft.com/office/drawing/2014/main" id="{F341973B-970A-4E4B-972D-53557253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3338"/>
            <a:ext cx="1092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7">
            <a:extLst>
              <a:ext uri="{FF2B5EF4-FFF2-40B4-BE49-F238E27FC236}">
                <a16:creationId xmlns="" xmlns:a16="http://schemas.microsoft.com/office/drawing/2014/main" id="{4B8502AD-1CEF-4B13-83D5-79DD8FC4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3338"/>
            <a:ext cx="116046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8" descr="E:\ОТПФ\Логотипы, шаблоны\20150206_logo_block_all_sizes_with_SPbPU.jpg">
            <a:extLst>
              <a:ext uri="{FF2B5EF4-FFF2-40B4-BE49-F238E27FC236}">
                <a16:creationId xmlns="" xmlns:a16="http://schemas.microsoft.com/office/drawing/2014/main" id="{FC8E5A1F-8C64-4AF5-A242-E7865D91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75272" r="53537" b="11258"/>
          <a:stretch>
            <a:fillRect/>
          </a:stretch>
        </p:blipFill>
        <p:spPr bwMode="auto">
          <a:xfrm>
            <a:off x="7451725" y="33338"/>
            <a:ext cx="12271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ОТПФ\Логотипы, шаблоны, буклеты CML\СПбПУ, ИППТ, CML\лого нти центр_горизонт.png">
            <a:extLst>
              <a:ext uri="{FF2B5EF4-FFF2-40B4-BE49-F238E27FC236}">
                <a16:creationId xmlns="" xmlns:a16="http://schemas.microsoft.com/office/drawing/2014/main" id="{9775B61F-2469-4C5A-AC73-D02B266B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62" y="33338"/>
            <a:ext cx="1195581" cy="2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098" r:id="rId2"/>
    <p:sldLayoutId id="2147484142" r:id="rId3"/>
    <p:sldLayoutId id="2147484143" r:id="rId4"/>
    <p:sldLayoutId id="2147484144" r:id="rId5"/>
    <p:sldLayoutId id="2147484145" r:id="rId6"/>
    <p:sldLayoutId id="2147484099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  <p:sldLayoutId id="2147484217" r:id="rId18"/>
  </p:sldLayoutIdLst>
  <p:hf hdr="0" dt="0"/>
  <p:txStyles>
    <p:titleStyle>
      <a:lvl1pPr algn="l" defTabSz="341313" rtl="0" fontAlgn="base">
        <a:spcBef>
          <a:spcPct val="0"/>
        </a:spcBef>
        <a:spcAft>
          <a:spcPct val="0"/>
        </a:spcAft>
        <a:defRPr sz="1900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192818" algn="l" defTabSz="342785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385637" algn="l" defTabSz="342785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578450" algn="l" defTabSz="342785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771271" algn="l" defTabSz="342785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288925" indent="-288925" algn="l" defTabSz="341313" rtl="0" fontAlgn="base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555625" indent="-212725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8556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1985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1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15414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0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1885350" indent="-171397" algn="l" defTabSz="3427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42" indent="-171397" algn="l" defTabSz="3427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33" indent="-171397" algn="l" defTabSz="3427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25" indent="-171397" algn="l" defTabSz="3427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1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83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73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65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6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48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37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26" algn="l" defTabSz="3427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  <p:sldLayoutId id="2147484235" r:id="rId18"/>
  </p:sldLayoutIdLst>
  <p:hf hdr="0" dt="0"/>
  <p:txStyles>
    <p:titleStyle>
      <a:lvl1pPr algn="l" defTabSz="341313" rtl="0" fontAlgn="base">
        <a:spcBef>
          <a:spcPct val="0"/>
        </a:spcBef>
        <a:spcAft>
          <a:spcPct val="0"/>
        </a:spcAft>
        <a:defRPr sz="1900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192836" algn="l" defTabSz="342821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385674" algn="l" defTabSz="342821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578510" algn="l" defTabSz="342821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771347" algn="l" defTabSz="342821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288925" indent="-288925" algn="l" defTabSz="341313" rtl="0" fontAlgn="base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555625" indent="-212725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8556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1985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1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15414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0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1885538" indent="-171413" algn="l" defTabSz="34282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4" indent="-171413" algn="l" defTabSz="34282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89" indent="-171413" algn="l" defTabSz="34282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4" indent="-171413" algn="l" defTabSz="34282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5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1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5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1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6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2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77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2" algn="l" defTabSz="3428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6C89750E-8C2D-42B0-9648-3130BD1C6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5E598DD7-4BDD-469F-854C-152A84D2C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BB9878-171E-4689-9051-39D616BB6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3599D4-5EE8-4302-ACDD-989A3CD1AC2D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C177CD-C836-4D57-A2FA-4C489EFD2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658CB3-3921-4A6D-B2A9-0E7A69CE6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83963F3-160F-4233-AD2E-605D68DF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2">
            <a:extLst>
              <a:ext uri="{FF2B5EF4-FFF2-40B4-BE49-F238E27FC236}">
                <a16:creationId xmlns="" xmlns:a16="http://schemas.microsoft.com/office/drawing/2014/main" id="{0645B12E-6923-48F2-A812-BCD945399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2E3DAF-493A-41D8-9436-90C72C44F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31E0D05-2744-4A9B-9ABF-B67DA4B6EC1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0F8E28-7935-40EE-AC24-6B02DD1C0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E89FC9-C825-4009-A2FD-A8650DD73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F3C0173-7458-4D1E-BDB7-5CFE00E1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5FD41CFE-C081-4F17-9128-EDB512074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="" xmlns:a16="http://schemas.microsoft.com/office/drawing/2014/main" id="{14318113-450F-43B1-A146-5F66DCF7D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30E868-FFFA-4E59-A09C-728C0A26F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97CD52-D66A-4F6C-87C8-DCF844DE83F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1FB0D4-9E06-4465-A995-63819EB0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2AA481-6334-4B00-88B0-69F5F57FF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721160-C7F9-4312-84EB-4683E31B5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1">
            <a:extLst>
              <a:ext uri="{FF2B5EF4-FFF2-40B4-BE49-F238E27FC236}">
                <a16:creationId xmlns="" xmlns:a16="http://schemas.microsoft.com/office/drawing/2014/main" id="{DD8B881E-1287-4276-A977-775E4DF9179A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9525"/>
            <a:ext cx="9161463" cy="512763"/>
            <a:chOff x="-20194" y="12898"/>
            <a:chExt cx="9161092" cy="682600"/>
          </a:xfrm>
        </p:grpSpPr>
        <p:cxnSp>
          <p:nvCxnSpPr>
            <p:cNvPr id="5125" name="Прямая соединительная линия 18">
              <a:extLst>
                <a:ext uri="{FF2B5EF4-FFF2-40B4-BE49-F238E27FC236}">
                  <a16:creationId xmlns="" xmlns:a16="http://schemas.microsoft.com/office/drawing/2014/main" id="{E4B0BBE4-794E-43DA-A841-7EDA843BE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noFill/>
            <a:ln w="38100" cap="rnd" algn="ctr">
              <a:solidFill>
                <a:srgbClr val="000099"/>
              </a:solidFill>
              <a:miter lim="800000"/>
              <a:headEnd/>
              <a:tailEnd/>
            </a:ln>
          </p:spPr>
        </p:cxnSp>
        <p:sp>
          <p:nvSpPr>
            <p:cNvPr id="5126" name="Rectangle 4">
              <a:extLst>
                <a:ext uri="{FF2B5EF4-FFF2-40B4-BE49-F238E27FC236}">
                  <a16:creationId xmlns="" xmlns:a16="http://schemas.microsoft.com/office/drawing/2014/main" id="{B9822144-6C08-4FC4-A1FF-190E5925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55" y="30702"/>
              <a:ext cx="4143953" cy="66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Санкт-Петербургский политехнический университет</a:t>
              </a:r>
              <a:r>
                <a:rPr lang="en-US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Петра Великого</a:t>
              </a:r>
              <a:b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</a:br>
              <a:r>
                <a:rPr lang="ru-RU" altLang="ru-RU" sz="1100" b="1">
                  <a:solidFill>
                    <a:srgbClr val="000099"/>
                  </a:solidFill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="" xmlns:a16="http://schemas.microsoft.com/office/drawing/2014/main" id="{F3F0696E-82BE-4340-8A54-48620BBBA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055" y="12898"/>
              <a:ext cx="3471721" cy="66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500" dirty="0">
                  <a:solidFill>
                    <a:srgbClr val="000099"/>
                  </a:solidFill>
                </a:rPr>
                <a:t>Центр компьютерного инжиниринга</a:t>
              </a:r>
            </a:p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500" dirty="0">
                  <a:solidFill>
                    <a:srgbClr val="000099"/>
                  </a:solidFill>
                </a:rPr>
                <a:t>Кафедра </a:t>
              </a:r>
              <a:r>
                <a:rPr lang="en-US" sz="1100" b="1" kern="500" dirty="0">
                  <a:solidFill>
                    <a:srgbClr val="000099"/>
                  </a:solidFill>
                </a:rPr>
                <a:t>“</a:t>
              </a:r>
              <a:r>
                <a:rPr lang="ru-RU" sz="1100" b="1" kern="500" dirty="0">
                  <a:solidFill>
                    <a:srgbClr val="000099"/>
                  </a:solidFill>
                </a:rPr>
                <a:t>Механика и процессы управления</a:t>
              </a:r>
              <a:r>
                <a:rPr lang="en-US" sz="1100" b="1" kern="500" dirty="0">
                  <a:solidFill>
                    <a:srgbClr val="000099"/>
                  </a:solidFill>
                </a:rPr>
                <a:t>”</a:t>
              </a:r>
            </a:p>
          </p:txBody>
        </p:sp>
      </p:grpSp>
      <p:pic>
        <p:nvPicPr>
          <p:cNvPr id="5123" name="Picture 2" descr="F:\CompMechLab\Untitled-1.png">
            <a:extLst>
              <a:ext uri="{FF2B5EF4-FFF2-40B4-BE49-F238E27FC236}">
                <a16:creationId xmlns="" xmlns:a16="http://schemas.microsoft.com/office/drawing/2014/main" id="{07C2EE84-04FC-4FDE-B72D-8E636BFB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3"/>
          <a:stretch>
            <a:fillRect/>
          </a:stretch>
        </p:blipFill>
        <p:spPr bwMode="auto">
          <a:xfrm>
            <a:off x="8451850" y="60325"/>
            <a:ext cx="6683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>
            <a:extLst>
              <a:ext uri="{FF2B5EF4-FFF2-40B4-BE49-F238E27FC236}">
                <a16:creationId xmlns="" xmlns:a16="http://schemas.microsoft.com/office/drawing/2014/main" id="{27EB8FF7-61FD-4C21-BC6C-0722A2DB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 bwMode="auto">
          <a:xfrm>
            <a:off x="122238" y="9525"/>
            <a:ext cx="377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50" r:id="rId2"/>
    <p:sldLayoutId id="2147484134" r:id="rId3"/>
    <p:sldLayoutId id="2147484135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85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30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73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15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1">
            <a:extLst>
              <a:ext uri="{FF2B5EF4-FFF2-40B4-BE49-F238E27FC236}">
                <a16:creationId xmlns="" xmlns:a16="http://schemas.microsoft.com/office/drawing/2014/main" id="{30A67CBF-DBE8-40EC-9BFE-65F3F9B0D68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9525"/>
            <a:ext cx="9161463" cy="512763"/>
            <a:chOff x="-20194" y="12898"/>
            <a:chExt cx="9161092" cy="682600"/>
          </a:xfrm>
        </p:grpSpPr>
        <p:cxnSp>
          <p:nvCxnSpPr>
            <p:cNvPr id="6149" name="Прямая соединительная линия 18">
              <a:extLst>
                <a:ext uri="{FF2B5EF4-FFF2-40B4-BE49-F238E27FC236}">
                  <a16:creationId xmlns="" xmlns:a16="http://schemas.microsoft.com/office/drawing/2014/main" id="{010E06AD-9D8F-43D9-95CE-BB1CEDE145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noFill/>
            <a:ln w="38100" cap="rnd" algn="ctr">
              <a:solidFill>
                <a:srgbClr val="000099"/>
              </a:solidFill>
              <a:miter lim="800000"/>
              <a:headEnd/>
              <a:tailEnd/>
            </a:ln>
          </p:spPr>
        </p:cxnSp>
        <p:sp>
          <p:nvSpPr>
            <p:cNvPr id="6150" name="Rectangle 4">
              <a:extLst>
                <a:ext uri="{FF2B5EF4-FFF2-40B4-BE49-F238E27FC236}">
                  <a16:creationId xmlns="" xmlns:a16="http://schemas.microsoft.com/office/drawing/2014/main" id="{5DC402EB-D8FD-46B2-8AE0-4A8BF730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55" y="30702"/>
              <a:ext cx="4143953" cy="66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Санкт-Петербургский политехнический университет</a:t>
              </a:r>
              <a:r>
                <a:rPr lang="en-US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Петра Великого</a:t>
              </a:r>
              <a:br>
                <a:rPr lang="ru-RU" altLang="ru-RU" sz="1100" b="1">
                  <a:solidFill>
                    <a:srgbClr val="000099"/>
                  </a:solidFill>
                  <a:latin typeface="Arial Narrow" panose="020B0606020202030204" pitchFamily="34" charset="0"/>
                </a:rPr>
              </a:br>
              <a:r>
                <a:rPr lang="ru-RU" altLang="ru-RU" sz="1100" b="1">
                  <a:solidFill>
                    <a:srgbClr val="000099"/>
                  </a:solidFill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="" xmlns:a16="http://schemas.microsoft.com/office/drawing/2014/main" id="{CC3548BF-1E71-4DDC-B1EF-A536B76FD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055" y="12898"/>
              <a:ext cx="3471721" cy="66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500" dirty="0">
                  <a:solidFill>
                    <a:srgbClr val="000099"/>
                  </a:solidFill>
                </a:rPr>
                <a:t>Центр компьютерного инжиниринга</a:t>
              </a:r>
            </a:p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500" dirty="0">
                  <a:solidFill>
                    <a:srgbClr val="000099"/>
                  </a:solidFill>
                </a:rPr>
                <a:t>Кафедра </a:t>
              </a:r>
              <a:r>
                <a:rPr lang="en-US" sz="1100" b="1" kern="500" dirty="0">
                  <a:solidFill>
                    <a:srgbClr val="000099"/>
                  </a:solidFill>
                </a:rPr>
                <a:t>“</a:t>
              </a:r>
              <a:r>
                <a:rPr lang="ru-RU" sz="1100" b="1" kern="500" dirty="0">
                  <a:solidFill>
                    <a:srgbClr val="000099"/>
                  </a:solidFill>
                </a:rPr>
                <a:t>Механика и процессы управления</a:t>
              </a:r>
              <a:r>
                <a:rPr lang="en-US" sz="1100" b="1" kern="500" dirty="0">
                  <a:solidFill>
                    <a:srgbClr val="000099"/>
                  </a:solidFill>
                </a:rPr>
                <a:t>”</a:t>
              </a:r>
            </a:p>
          </p:txBody>
        </p:sp>
      </p:grpSp>
      <p:pic>
        <p:nvPicPr>
          <p:cNvPr id="6147" name="Picture 2" descr="F:\CompMechLab\Untitled-1.png">
            <a:extLst>
              <a:ext uri="{FF2B5EF4-FFF2-40B4-BE49-F238E27FC236}">
                <a16:creationId xmlns="" xmlns:a16="http://schemas.microsoft.com/office/drawing/2014/main" id="{5DFBE1EA-8F0A-4C60-B499-07628AB4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3"/>
          <a:stretch>
            <a:fillRect/>
          </a:stretch>
        </p:blipFill>
        <p:spPr bwMode="auto">
          <a:xfrm>
            <a:off x="8451850" y="60325"/>
            <a:ext cx="6683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>
            <a:extLst>
              <a:ext uri="{FF2B5EF4-FFF2-40B4-BE49-F238E27FC236}">
                <a16:creationId xmlns="" xmlns:a16="http://schemas.microsoft.com/office/drawing/2014/main" id="{7350ACB5-0C9B-45E0-A635-265D67B0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 bwMode="auto">
          <a:xfrm>
            <a:off x="122238" y="9525"/>
            <a:ext cx="377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51" r:id="rId2"/>
    <p:sldLayoutId id="2147484137" r:id="rId3"/>
    <p:sldLayoutId id="2147484138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85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30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73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15" indent="-2285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39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hf hdr="0" dt="0"/>
  <p:txStyles>
    <p:titleStyle>
      <a:lvl1pPr algn="l" defTabSz="455613" rtl="0" fontAlgn="base">
        <a:spcBef>
          <a:spcPct val="0"/>
        </a:spcBef>
        <a:spcAft>
          <a:spcPct val="0"/>
        </a:spcAft>
        <a:defRPr sz="2500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455613" rtl="0" fontAlgn="base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455613" rtl="0" fontAlgn="base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455613" rtl="0" fontAlgn="base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455613" rtl="0" fontAlgn="base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257060" algn="l" defTabSz="456989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514121" algn="l" defTabSz="456989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771172" algn="l" defTabSz="456989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1028234" algn="l" defTabSz="456989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384175" indent="-384175" algn="l" defTabSz="455613" rtl="0" fontAlgn="base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2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3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2513486" indent="-228500" algn="l" defTabSz="4569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6" indent="-228500" algn="l" defTabSz="4569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2" indent="-228500" algn="l" defTabSz="4569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1" indent="-228500" algn="l" defTabSz="4569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5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4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5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9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7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3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8" algn="l" defTabSz="456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40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</p:sldLayoutIdLst>
  <p:hf hdr="0" dt="0"/>
  <p:txStyles>
    <p:titleStyle>
      <a:lvl1pPr algn="l" defTabSz="341313" rtl="0" fontAlgn="base">
        <a:spcBef>
          <a:spcPct val="0"/>
        </a:spcBef>
        <a:spcAft>
          <a:spcPct val="0"/>
        </a:spcAft>
        <a:defRPr sz="1900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192795" algn="l" defTabSz="342740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385592" algn="l" defTabSz="342740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578375" algn="l" defTabSz="342740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771176" algn="l" defTabSz="342740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288925" indent="-288925" algn="l" defTabSz="341313" rtl="0" fontAlgn="base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555625" indent="-212725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8556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1985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1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15414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0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1885115" indent="-171377" algn="l" defTabSz="3427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65" indent="-171377" algn="l" defTabSz="3427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13" indent="-171377" algn="l" defTabSz="3427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65" indent="-171377" algn="l" defTabSz="3427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6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8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6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95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6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93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7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81" algn="l" defTabSz="342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  <p:sldLayoutId id="2147484199" r:id="rId18"/>
  </p:sldLayoutIdLst>
  <p:hf hdr="0" dt="0"/>
  <p:txStyles>
    <p:titleStyle>
      <a:lvl1pPr algn="l" defTabSz="341313" rtl="0" fontAlgn="base">
        <a:spcBef>
          <a:spcPct val="0"/>
        </a:spcBef>
        <a:spcAft>
          <a:spcPct val="0"/>
        </a:spcAft>
        <a:defRPr sz="1900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341313" rtl="0" fontAlgn="base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192804" algn="l" defTabSz="342758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385610" algn="l" defTabSz="342758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578405" algn="l" defTabSz="342758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771214" algn="l" defTabSz="342758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288925" indent="-288925" algn="l" defTabSz="341313" rtl="0" fontAlgn="base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555625" indent="-212725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8556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1985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1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1541463" indent="-169863" algn="l" defTabSz="341313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0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1885209" indent="-171385" algn="l" defTabSz="34276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6" indent="-171385" algn="l" defTabSz="34276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1" indent="-171385" algn="l" defTabSz="34276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9" indent="-171385" algn="l" defTabSz="34276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4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30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5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57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19" algn="l" defTabSz="3427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"/>
            <a:ext cx="9144000" cy="788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75"/>
            <a:ext cx="91614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" descr="B5mZxzhLcstlfC6cqEAhf62Ymy9hlE5VHn4FyiJBoEV_RKkOlH7VdCI5oqZ36rJv_aPxXDE-E51I4hJkU9mHGBMpMvu7S6os62jN4oxKuwMOD728ecETybkRyR0K7uiCmcrkSHMiuklLDxMlpj3Rsqu2QB2g8UVHV6MixNx92lZrVfnbmS-C-uoOG-gyTsF74GE16PPfv0hPCVNumWCuee24qP0eQ6A_xgqRdeHaMAMQi03O19z2PcX3XiMkpRIiSvX4IVEuaL0L1Xwf9avrdQ8ISrCqGA3m2fJzOqIlQHV4pNTT4wgFa5vmBVsKNoMaC157sO1RHqofH2ldW4iJqMMOxo5eNv1cO1rK0pOwt3-nG7hpF0LgPOTUbuJLo5rrQN2kIhFeYxIDbUeCtX5Ii17bD0_w7t-IUPP5bvP2Bp12MJdDIT2Ldr_O3xbvXD_h24REyMxiv0081oHF01yha4_3QVgFN29jUFbq-XWLoJBPoudD1vrlJKVKo7Otgms2P432so2d5HzHFjG_95w3PUECHlNey5or3kJF2fmTZvR9oL1CTH7wL4nY_go4LGzNwkd7z6LiDpsJ2kWAGW5OizD1srUG-7XJrhfgYmR_uZlLDanUVGBiisstT_6pDZ7BBRpLV9i_UWH_snyAVdi618s-kkW9SfSw5R4u1vAD8iVjRxob3w=w1896-h859-l75-ft (1288×85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438275"/>
            <a:ext cx="1687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888"/>
            <a:ext cx="1800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435100"/>
            <a:ext cx="17970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42888"/>
            <a:ext cx="16875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9" name="Group 5"/>
          <p:cNvGrpSpPr>
            <a:grpSpLocks noChangeAspect="1"/>
          </p:cNvGrpSpPr>
          <p:nvPr/>
        </p:nvGrpSpPr>
        <p:grpSpPr bwMode="auto">
          <a:xfrm>
            <a:off x="723900" y="995575"/>
            <a:ext cx="3838575" cy="684213"/>
            <a:chOff x="723809" y="-1244674"/>
            <a:chExt cx="3838100" cy="684000"/>
          </a:xfrm>
        </p:grpSpPr>
        <p:pic>
          <p:nvPicPr>
            <p:cNvPr id="97294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15"/>
            <a:stretch>
              <a:fillRect/>
            </a:stretch>
          </p:blipFill>
          <p:spPr bwMode="auto">
            <a:xfrm>
              <a:off x="723809" y="-1244674"/>
              <a:ext cx="57159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5" name="Picture 2" descr="E:\ОТПФ\Логотипы, шаблоны, буклеты CML\СПбПУ, ИППТ, CML\лого нти центр_вертикаль_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69" y="-1242729"/>
              <a:ext cx="736136" cy="68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6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0"/>
            <a:stretch>
              <a:fillRect/>
            </a:stretch>
          </p:blipFill>
          <p:spPr bwMode="auto">
            <a:xfrm>
              <a:off x="3897564" y="-1244674"/>
              <a:ext cx="664345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7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6" r="26184"/>
            <a:stretch>
              <a:fillRect/>
            </a:stretch>
          </p:blipFill>
          <p:spPr bwMode="auto">
            <a:xfrm>
              <a:off x="2889474" y="-1244674"/>
              <a:ext cx="57912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291" name="TextBox 6"/>
          <p:cNvSpPr txBox="1">
            <a:spLocks noChangeArrowheads="1"/>
          </p:cNvSpPr>
          <p:nvPr/>
        </p:nvSpPr>
        <p:spPr bwMode="auto">
          <a:xfrm>
            <a:off x="-6306" y="1728407"/>
            <a:ext cx="5341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Совместно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е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 пленарное заседание</a:t>
            </a:r>
            <a:endParaRPr lang="ru-RU" altLang="ru-RU" sz="1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r>
              <a:rPr lang="en-US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“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круглого стола</a:t>
            </a:r>
            <a:r>
              <a:rPr lang="en-US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”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Комитета по образованию и науке Государственной Думы 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РФ</a:t>
            </a:r>
          </a:p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и IV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Съезда инженеров Сибирского 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федерального округа</a:t>
            </a:r>
            <a:endParaRPr lang="en-US" altLang="ru-RU" sz="10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endParaRPr lang="en-US" altLang="ru-RU" sz="10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19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ноября 2018 года, Томск</a:t>
            </a:r>
            <a:endParaRPr lang="en-US" altLang="ru-RU" sz="10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97292" name="AutoShape 18" descr="Image result for &quot;Ð¢ÐÐ¥ÐÐÐ¡ÐÐÐ¦ÐÐÐ-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" name="AutoShape 2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0" y="3467100"/>
            <a:ext cx="9161463" cy="167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6" rIns="91395" bIns="45696"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FFFFFF"/>
                </a:solidFill>
                <a:latin typeface="Verdana" pitchFamily="34" charset="0"/>
              </a:rPr>
              <a:t>А.И. Боровков</a:t>
            </a:r>
          </a:p>
          <a:p>
            <a:pPr eaLnBrk="0" hangingPunct="0"/>
            <a:r>
              <a:rPr lang="ru-RU" altLang="ru-RU" sz="1200" b="1" dirty="0">
                <a:solidFill>
                  <a:srgbClr val="FFFFFF"/>
                </a:solidFill>
              </a:rPr>
              <a:t>О докладчике: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проректор по перспективным проектам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 профессор, 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руководитель Центра НТИ 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“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Новые производственные технологии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”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руководитель Инжинирингового центра “Центр компьютерного инжиниринга” (</a:t>
            </a:r>
            <a:r>
              <a:rPr lang="en-US" altLang="ru-RU" sz="1100" b="1" dirty="0" err="1">
                <a:solidFill>
                  <a:srgbClr val="FFFFFF"/>
                </a:solidFill>
                <a:latin typeface="Verdana" pitchFamily="34" charset="0"/>
              </a:rPr>
              <a:t>CompMechLab</a:t>
            </a:r>
            <a:r>
              <a:rPr lang="ru-RU" altLang="ru-RU" sz="1100" b="1" baseline="30000" dirty="0">
                <a:solidFill>
                  <a:srgbClr val="FFFFFF"/>
                </a:solidFill>
                <a:latin typeface="Verdana" pitchFamily="34" charset="0"/>
              </a:rPr>
              <a:t>®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научный руководитель Института передовых производственных технологий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лидер-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соруководитель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рабочей группы “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Технет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” (передовые производственные технологии) НТИ,</a:t>
            </a:r>
            <a:b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лидер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мегапроекта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“Фабрики Будущего”, руководитель Проектного офиса “Фабрики Будущего” (СПб),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член </a:t>
            </a:r>
            <a:r>
              <a:rPr lang="ru-RU" altLang="ru-RU" sz="1100" b="1" dirty="0" smtClean="0">
                <a:solidFill>
                  <a:srgbClr val="FFFFFF"/>
                </a:solidFill>
                <a:latin typeface="Verdana" pitchFamily="34" charset="0"/>
              </a:rPr>
              <a:t>Совета по развитию цифровой экономик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и</a:t>
            </a:r>
            <a:r>
              <a:rPr lang="ru-RU" altLang="ru-RU" sz="1100" b="1" dirty="0" smtClean="0">
                <a:solidFill>
                  <a:srgbClr val="FFFFFF"/>
                </a:solidFill>
                <a:latin typeface="Verdana" pitchFamily="34" charset="0"/>
              </a:rPr>
              <a:t> Совета Федерации Федерального Собрания РФ</a:t>
            </a:r>
            <a:endParaRPr lang="ru-RU" altLang="ru-RU" sz="11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40572"/>
            <a:ext cx="9162256" cy="5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9" tIns="45693" rIns="91389" bIns="45693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white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Verdana" pitchFamily="34" charset="0"/>
                <a:cs typeface="Verdana" pitchFamily="34" charset="0"/>
              </a:rPr>
              <a:t>О д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орожной карте </a:t>
            </a:r>
            <a:r>
              <a:rPr lang="ru-RU" dirty="0">
                <a:latin typeface="Verdana" pitchFamily="34" charset="0"/>
                <a:cs typeface="Verdana" pitchFamily="34" charset="0"/>
              </a:rPr>
              <a:t>по совершенствованию законодательства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и </a:t>
            </a:r>
            <a:r>
              <a:rPr lang="ru-RU" dirty="0">
                <a:latin typeface="Verdana" pitchFamily="34" charset="0"/>
                <a:cs typeface="Verdana" pitchFamily="34" charset="0"/>
              </a:rPr>
              <a:t>устранению административных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барьеров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в </a:t>
            </a:r>
            <a:r>
              <a:rPr lang="ru-RU" dirty="0">
                <a:latin typeface="Verdana" pitchFamily="34" charset="0"/>
                <a:cs typeface="Verdana" pitchFamily="34" charset="0"/>
              </a:rPr>
              <a:t>целях обеспечения реализации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НТИ</a:t>
            </a:r>
          </a:p>
        </p:txBody>
      </p:sp>
      <p:sp>
        <p:nvSpPr>
          <p:cNvPr id="6" name="AutoShape 2" descr="https://www.severstal.com/img/logo_rus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se.tpu.ru/wp-content/themes/cse/img/logo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1" y="310428"/>
            <a:ext cx="718500" cy="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e.tpu.ru/wp-content/themes/cse/img/logo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2" y="266205"/>
            <a:ext cx="53907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se.tpu.ru/wp-content/themes/cse/img/logo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90" y="343665"/>
            <a:ext cx="1263240" cy="4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4"/>
          <a:stretch/>
        </p:blipFill>
        <p:spPr bwMode="auto">
          <a:xfrm>
            <a:off x="6046362" y="1480813"/>
            <a:ext cx="2890724" cy="31791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9F8FD9-19D4-4F7D-B641-1F8D40C366C4}"/>
              </a:ext>
            </a:extLst>
          </p:cNvPr>
          <p:cNvSpPr txBox="1"/>
          <p:nvPr/>
        </p:nvSpPr>
        <p:spPr>
          <a:xfrm>
            <a:off x="1" y="3596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Дорожная карта </a:t>
            </a:r>
            <a:r>
              <a:rPr lang="ru-RU" sz="1600" b="1" dirty="0">
                <a:solidFill>
                  <a:srgbClr val="000099"/>
                </a:solidFill>
              </a:rPr>
              <a:t>по совершенствованию законодательства 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и </a:t>
            </a:r>
            <a:r>
              <a:rPr lang="ru-RU" sz="1600" b="1" dirty="0">
                <a:solidFill>
                  <a:srgbClr val="000099"/>
                </a:solidFill>
              </a:rPr>
              <a:t>устранению административных барьеров 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в </a:t>
            </a:r>
            <a:r>
              <a:rPr lang="ru-RU" sz="1600" b="1" dirty="0">
                <a:solidFill>
                  <a:srgbClr val="000099"/>
                </a:solidFill>
              </a:rPr>
              <a:t>целях обеспечения </a:t>
            </a:r>
            <a:r>
              <a:rPr lang="ru-RU" sz="1600" b="1" dirty="0" smtClean="0">
                <a:solidFill>
                  <a:srgbClr val="000099"/>
                </a:solidFill>
              </a:rPr>
              <a:t>реализации НТИ 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по </a:t>
            </a:r>
            <a:r>
              <a:rPr lang="ru-RU" sz="1600" b="1" dirty="0">
                <a:solidFill>
                  <a:srgbClr val="000099"/>
                </a:solidFill>
              </a:rPr>
              <a:t>направлению «</a:t>
            </a:r>
            <a:r>
              <a:rPr lang="ru-RU" sz="1600" b="1" dirty="0" err="1">
                <a:solidFill>
                  <a:srgbClr val="000099"/>
                </a:solidFill>
              </a:rPr>
              <a:t>Технет</a:t>
            </a:r>
            <a:r>
              <a:rPr lang="ru-RU" sz="1600" b="1" dirty="0">
                <a:solidFill>
                  <a:srgbClr val="000099"/>
                </a:solidFill>
              </a:rPr>
              <a:t>» (передовые производственные технологии)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445605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</a:rPr>
              <a:t>Реализация дорожной карты направлена </a:t>
            </a:r>
            <a:r>
              <a:rPr lang="ru-RU" sz="900" b="1" dirty="0">
                <a:solidFill>
                  <a:srgbClr val="C00000"/>
                </a:solidFill>
              </a:rPr>
              <a:t>на </a:t>
            </a:r>
            <a:r>
              <a:rPr lang="ru-RU" sz="900" b="1" dirty="0"/>
              <a:t>развитие и продвижение новых технологий, продуктов и услуг, обеспечивающих приоритетные позиции российских компаний на формируемых глобальных рынках, предусмотренных планом мероприятий </a:t>
            </a:r>
            <a:r>
              <a:rPr lang="ru-RU" sz="900" b="1" dirty="0" smtClean="0"/>
              <a:t>«</a:t>
            </a:r>
            <a:r>
              <a:rPr lang="ru-RU" sz="900" b="1" dirty="0" err="1" smtClean="0"/>
              <a:t>Технет</a:t>
            </a:r>
            <a:r>
              <a:rPr lang="ru-RU" sz="900" b="1" dirty="0" smtClean="0"/>
              <a:t>», </a:t>
            </a:r>
            <a:r>
              <a:rPr lang="ru-RU" sz="900" b="1" dirty="0"/>
              <a:t>с учетом специфики новых производственных технологий, </a:t>
            </a:r>
            <a:r>
              <a:rPr lang="ru-RU" sz="900" dirty="0"/>
              <a:t>связанных с ускорением, удешевлением и децентрализацией процессов разработки и производства инновационной продукции, что формирует основу для массовой </a:t>
            </a:r>
            <a:r>
              <a:rPr lang="ru-RU" sz="900" dirty="0" err="1"/>
              <a:t>кастомизации</a:t>
            </a:r>
            <a:r>
              <a:rPr lang="ru-RU" sz="900" dirty="0"/>
              <a:t> продукции</a:t>
            </a:r>
            <a:r>
              <a:rPr lang="ru-RU" sz="900" dirty="0" smtClean="0"/>
              <a:t>.</a:t>
            </a:r>
          </a:p>
          <a:p>
            <a:endParaRPr lang="en-US" sz="900" b="1" dirty="0" smtClean="0">
              <a:solidFill>
                <a:srgbClr val="C00000"/>
              </a:solidFill>
            </a:endParaRPr>
          </a:p>
          <a:p>
            <a:pPr marL="90488" indent="-825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C00000"/>
                </a:solidFill>
              </a:rPr>
              <a:t>Этап </a:t>
            </a:r>
            <a:r>
              <a:rPr lang="en-US" sz="900" b="1" dirty="0" smtClean="0">
                <a:solidFill>
                  <a:srgbClr val="C00000"/>
                </a:solidFill>
              </a:rPr>
              <a:t>I</a:t>
            </a:r>
            <a:r>
              <a:rPr lang="ru-RU" sz="900" b="1" dirty="0" smtClean="0"/>
              <a:t> (2018-2019 гг.):</a:t>
            </a:r>
            <a:endParaRPr lang="ru-RU" sz="900" b="1" dirty="0"/>
          </a:p>
          <a:p>
            <a:pPr marL="228600" indent="-139700">
              <a:buAutoNum type="arabicPeriod"/>
            </a:pPr>
            <a:r>
              <a:rPr lang="ru-RU" sz="900" dirty="0" smtClean="0"/>
              <a:t>Устранение </a:t>
            </a:r>
            <a:r>
              <a:rPr lang="ru-RU" sz="900" dirty="0"/>
              <a:t>барьеров использования цифровой проектно-конструкторской и эксплуатационной </a:t>
            </a:r>
            <a:r>
              <a:rPr lang="ru-RU" sz="900" dirty="0" smtClean="0"/>
              <a:t>документации.</a:t>
            </a:r>
          </a:p>
          <a:p>
            <a:pPr marL="228600" indent="-139700">
              <a:buAutoNum type="arabicPeriod"/>
            </a:pPr>
            <a:r>
              <a:rPr lang="ru-RU" sz="900" dirty="0"/>
              <a:t>Устранение барьеров применения цифровых моделей и виртуальных испытаний при подтверждении соответствия </a:t>
            </a:r>
            <a:r>
              <a:rPr lang="ru-RU" sz="900" dirty="0" smtClean="0"/>
              <a:t>продукции.</a:t>
            </a:r>
          </a:p>
          <a:p>
            <a:pPr marL="228600" indent="-139700">
              <a:buAutoNum type="arabicPeriod"/>
            </a:pPr>
            <a:r>
              <a:rPr lang="ru-RU" sz="900" dirty="0"/>
              <a:t>Адаптация системы технического регулирования к специфике новых производственных </a:t>
            </a:r>
            <a:r>
              <a:rPr lang="ru-RU" sz="900" dirty="0" smtClean="0"/>
              <a:t>технологий.</a:t>
            </a:r>
          </a:p>
          <a:p>
            <a:pPr marL="228600" indent="-139700">
              <a:buAutoNum type="arabicPeriod"/>
            </a:pPr>
            <a:r>
              <a:rPr lang="ru-RU" sz="900" dirty="0"/>
              <a:t>Снижение барьеров для использования новых материалов </a:t>
            </a:r>
            <a:r>
              <a:rPr lang="ru-RU" sz="900" dirty="0" smtClean="0"/>
              <a:t>(</a:t>
            </a:r>
            <a:r>
              <a:rPr lang="ru-RU" sz="900" dirty="0"/>
              <a:t>в первую очередь композитных) и изделий из </a:t>
            </a:r>
            <a:r>
              <a:rPr lang="ru-RU" sz="900" dirty="0" smtClean="0"/>
              <a:t>них.</a:t>
            </a:r>
          </a:p>
          <a:p>
            <a:pPr marL="228600" indent="-139700">
              <a:buAutoNum type="arabicPeriod"/>
            </a:pPr>
            <a:r>
              <a:rPr lang="ru-RU" sz="900" dirty="0"/>
              <a:t>Снижение барьеров для использования передовых производственных технологий, включая передовые информационные технологии и технологии </a:t>
            </a:r>
            <a:r>
              <a:rPr lang="ru-RU" sz="900" dirty="0" err="1"/>
              <a:t>киберфизических</a:t>
            </a:r>
            <a:r>
              <a:rPr lang="ru-RU" sz="900" dirty="0"/>
              <a:t> систем (интернет вещей, промышленный интернет вещей, большие данные, искусственный интеллект и т.д</a:t>
            </a:r>
            <a:r>
              <a:rPr lang="ru-RU" sz="900" dirty="0" smtClean="0"/>
              <a:t>.)</a:t>
            </a:r>
          </a:p>
          <a:p>
            <a:pPr marL="228600" indent="-139700">
              <a:buAutoNum type="arabicPeriod"/>
            </a:pPr>
            <a:r>
              <a:rPr lang="ru-RU" sz="900" dirty="0" smtClean="0"/>
              <a:t>Совершенствование </a:t>
            </a:r>
            <a:r>
              <a:rPr lang="ru-RU" sz="900" dirty="0"/>
              <a:t>элементов контрактной системы в сфере закупок товаров, работ, услуг для обеспечения государственных и муниципальных нужд в целях стимулирования использования новых производственных </a:t>
            </a:r>
            <a:r>
              <a:rPr lang="ru-RU" sz="900" dirty="0" smtClean="0"/>
              <a:t>технологий.</a:t>
            </a:r>
          </a:p>
          <a:p>
            <a:pPr marL="400050" indent="-307975">
              <a:buFont typeface="+mj-lt"/>
              <a:buAutoNum type="romanUcPeriod"/>
            </a:pPr>
            <a:endParaRPr lang="ru-RU" sz="900" dirty="0" smtClean="0"/>
          </a:p>
          <a:p>
            <a:pPr marL="88900" indent="-84138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C00000"/>
                </a:solidFill>
              </a:rPr>
              <a:t>Этап</a:t>
            </a:r>
            <a:r>
              <a:rPr lang="en-US" sz="900" b="1" dirty="0" smtClean="0">
                <a:solidFill>
                  <a:srgbClr val="C00000"/>
                </a:solidFill>
              </a:rPr>
              <a:t> II</a:t>
            </a:r>
            <a:r>
              <a:rPr lang="ru-RU" sz="900" b="1" dirty="0" smtClean="0">
                <a:solidFill>
                  <a:srgbClr val="C00000"/>
                </a:solidFill>
              </a:rPr>
              <a:t> </a:t>
            </a:r>
            <a:r>
              <a:rPr lang="ru-RU" sz="900" b="1" dirty="0" smtClean="0"/>
              <a:t>(2020-2025 гг.);</a:t>
            </a:r>
          </a:p>
          <a:p>
            <a:pPr marL="88900" indent="-84138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rgbClr val="C00000"/>
                </a:solidFill>
              </a:rPr>
              <a:t>Этап</a:t>
            </a:r>
            <a:r>
              <a:rPr lang="en-US" sz="900" b="1" dirty="0" smtClean="0">
                <a:solidFill>
                  <a:srgbClr val="C00000"/>
                </a:solidFill>
              </a:rPr>
              <a:t> III</a:t>
            </a:r>
            <a:r>
              <a:rPr lang="ru-RU" sz="900" b="1" dirty="0" smtClean="0">
                <a:solidFill>
                  <a:srgbClr val="C00000"/>
                </a:solidFill>
              </a:rPr>
              <a:t> </a:t>
            </a:r>
            <a:r>
              <a:rPr lang="ru-RU" sz="900" b="1" dirty="0" smtClean="0"/>
              <a:t>(2026-2035 гг.).</a:t>
            </a:r>
          </a:p>
          <a:p>
            <a:pPr marL="4762"/>
            <a:endParaRPr lang="ru-RU" sz="900" b="1" dirty="0">
              <a:solidFill>
                <a:srgbClr val="C00000"/>
              </a:solidFill>
            </a:endParaRPr>
          </a:p>
          <a:p>
            <a:pPr marL="4762"/>
            <a:r>
              <a:rPr lang="ru-RU" sz="900" b="1" dirty="0" smtClean="0">
                <a:solidFill>
                  <a:srgbClr val="C00000"/>
                </a:solidFill>
              </a:rPr>
              <a:t>Ответственные: </a:t>
            </a:r>
            <a:r>
              <a:rPr lang="ru-RU" sz="900" dirty="0" smtClean="0"/>
              <a:t>федеральные органы исполнительной власти, АСИ, РВК, РГ «</a:t>
            </a:r>
            <a:r>
              <a:rPr lang="ru-RU" sz="900" dirty="0" err="1" smtClean="0"/>
              <a:t>Технет</a:t>
            </a:r>
            <a:r>
              <a:rPr lang="ru-RU" sz="900" dirty="0" smtClean="0"/>
              <a:t>», </a:t>
            </a:r>
            <a:r>
              <a:rPr lang="ru-RU" sz="900" dirty="0"/>
              <a:t>инфраструктурный центр </a:t>
            </a:r>
            <a:r>
              <a:rPr lang="ru-RU" sz="900" dirty="0" smtClean="0"/>
              <a:t>«</a:t>
            </a:r>
            <a:r>
              <a:rPr lang="ru-RU" sz="900" dirty="0" err="1" smtClean="0"/>
              <a:t>Технет</a:t>
            </a:r>
            <a:r>
              <a:rPr lang="ru-RU" sz="900" dirty="0" smtClean="0"/>
              <a:t>».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568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059582"/>
            <a:ext cx="3563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Цели дорожной </a:t>
            </a:r>
            <a:r>
              <a:rPr lang="ru-RU" sz="1050" b="1" dirty="0" smtClean="0">
                <a:solidFill>
                  <a:srgbClr val="C00000"/>
                </a:solidFill>
              </a:rPr>
              <a:t>карты:</a:t>
            </a:r>
            <a:endParaRPr lang="ru-RU" sz="1050" b="1" dirty="0">
              <a:solidFill>
                <a:srgbClr val="C00000"/>
              </a:solidFill>
            </a:endParaRPr>
          </a:p>
          <a:p>
            <a:pPr algn="ctr"/>
            <a:endParaRPr lang="en-US" sz="1050" dirty="0" smtClean="0"/>
          </a:p>
          <a:p>
            <a:pPr marL="107950" indent="-1079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b="1" dirty="0" smtClean="0"/>
              <a:t>устранение </a:t>
            </a:r>
            <a:r>
              <a:rPr lang="ru-RU" sz="1050" b="1" dirty="0"/>
              <a:t>барьеров для использования цифровой проектно-конструкторской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и </a:t>
            </a:r>
            <a:r>
              <a:rPr lang="ru-RU" sz="1050" b="1" dirty="0"/>
              <a:t>эксплуатационной документации;</a:t>
            </a:r>
          </a:p>
          <a:p>
            <a:pPr marL="107950" indent="-1079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b="1" dirty="0"/>
              <a:t>устранение барьеров применения цифровых моделей и проведения виртуальных испытаний при подтверждении соответствия продукции;</a:t>
            </a:r>
          </a:p>
          <a:p>
            <a:pPr marL="107950" indent="-1079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b="1" dirty="0"/>
              <a:t>адаптация системы технического регулирования и стандартизации к специфике новых производственных технологий;</a:t>
            </a:r>
          </a:p>
          <a:p>
            <a:pPr marL="107950" indent="-1079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b="1" dirty="0"/>
              <a:t>снижение барьеров использования новых материалов (в первую очередь композитных) и изделий из </a:t>
            </a:r>
            <a:r>
              <a:rPr lang="ru-RU" sz="1050" b="1" dirty="0" smtClean="0"/>
              <a:t>них.</a:t>
            </a:r>
            <a:endParaRPr lang="en-US" sz="105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9F8FD9-19D4-4F7D-B641-1F8D40C366C4}"/>
              </a:ext>
            </a:extLst>
          </p:cNvPr>
          <p:cNvSpPr txBox="1"/>
          <p:nvPr/>
        </p:nvSpPr>
        <p:spPr>
          <a:xfrm>
            <a:off x="1" y="35969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Дорожная карта </a:t>
            </a:r>
            <a:r>
              <a:rPr lang="ru-RU" sz="1400" b="1" dirty="0">
                <a:solidFill>
                  <a:srgbClr val="000099"/>
                </a:solidFill>
              </a:rPr>
              <a:t>по совершенствованию законодательства </a:t>
            </a:r>
            <a:r>
              <a:rPr lang="ru-RU" sz="1400" b="1" dirty="0" smtClean="0">
                <a:solidFill>
                  <a:srgbClr val="000099"/>
                </a:solidFill>
              </a:rPr>
              <a:t>и </a:t>
            </a:r>
            <a:r>
              <a:rPr lang="ru-RU" sz="1400" b="1" dirty="0">
                <a:solidFill>
                  <a:srgbClr val="000099"/>
                </a:solidFill>
              </a:rPr>
              <a:t>устранению </a:t>
            </a:r>
            <a:r>
              <a:rPr lang="ru-RU" sz="1400" b="1" dirty="0" smtClean="0">
                <a:solidFill>
                  <a:srgbClr val="000099"/>
                </a:solidFill>
              </a:rPr>
              <a:t/>
            </a:r>
            <a:br>
              <a:rPr lang="ru-RU" sz="1400" b="1" dirty="0" smtClean="0">
                <a:solidFill>
                  <a:srgbClr val="000099"/>
                </a:solidFill>
              </a:rPr>
            </a:br>
            <a:r>
              <a:rPr lang="ru-RU" sz="1400" b="1" dirty="0" smtClean="0">
                <a:solidFill>
                  <a:srgbClr val="000099"/>
                </a:solidFill>
              </a:rPr>
              <a:t>административных </a:t>
            </a:r>
            <a:r>
              <a:rPr lang="ru-RU" sz="1400" b="1" dirty="0">
                <a:solidFill>
                  <a:srgbClr val="000099"/>
                </a:solidFill>
              </a:rPr>
              <a:t>барьеров </a:t>
            </a:r>
            <a:r>
              <a:rPr lang="ru-RU" sz="1400" b="1" dirty="0" smtClean="0">
                <a:solidFill>
                  <a:srgbClr val="000099"/>
                </a:solidFill>
              </a:rPr>
              <a:t>в </a:t>
            </a:r>
            <a:r>
              <a:rPr lang="ru-RU" sz="1400" b="1" dirty="0">
                <a:solidFill>
                  <a:srgbClr val="000099"/>
                </a:solidFill>
              </a:rPr>
              <a:t>целях обеспечения </a:t>
            </a:r>
            <a:r>
              <a:rPr lang="ru-RU" sz="1400" b="1" dirty="0" smtClean="0">
                <a:solidFill>
                  <a:srgbClr val="000099"/>
                </a:solidFill>
              </a:rPr>
              <a:t>реализации НТИ </a:t>
            </a:r>
            <a:br>
              <a:rPr lang="ru-RU" sz="1400" b="1" dirty="0" smtClean="0">
                <a:solidFill>
                  <a:srgbClr val="000099"/>
                </a:solidFill>
              </a:rPr>
            </a:br>
            <a:r>
              <a:rPr lang="ru-RU" sz="1400" b="1" dirty="0" smtClean="0">
                <a:solidFill>
                  <a:srgbClr val="000099"/>
                </a:solidFill>
              </a:rPr>
              <a:t>по </a:t>
            </a:r>
            <a:r>
              <a:rPr lang="ru-RU" sz="1400" b="1" dirty="0">
                <a:solidFill>
                  <a:srgbClr val="000099"/>
                </a:solidFill>
              </a:rPr>
              <a:t>направлению «</a:t>
            </a:r>
            <a:r>
              <a:rPr lang="ru-RU" sz="1400" b="1" dirty="0" err="1">
                <a:solidFill>
                  <a:srgbClr val="000099"/>
                </a:solidFill>
              </a:rPr>
              <a:t>Технет</a:t>
            </a:r>
            <a:r>
              <a:rPr lang="ru-RU" sz="1400" b="1" dirty="0">
                <a:solidFill>
                  <a:srgbClr val="000099"/>
                </a:solidFill>
              </a:rPr>
              <a:t>» (передовые производственные технологии)</a:t>
            </a:r>
          </a:p>
        </p:txBody>
      </p:sp>
      <p:sp>
        <p:nvSpPr>
          <p:cNvPr id="5" name="Rectangle 1"/>
          <p:cNvSpPr/>
          <p:nvPr/>
        </p:nvSpPr>
        <p:spPr>
          <a:xfrm>
            <a:off x="4427985" y="1059582"/>
            <a:ext cx="47113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Ожидаемый результат </a:t>
            </a:r>
            <a:r>
              <a:rPr lang="ru-RU" sz="1050" b="1" dirty="0">
                <a:solidFill>
                  <a:srgbClr val="C00000"/>
                </a:solidFill>
              </a:rPr>
              <a:t>реализации </a:t>
            </a:r>
            <a:r>
              <a:rPr lang="ru-RU" sz="1050" b="1" dirty="0" smtClean="0">
                <a:solidFill>
                  <a:srgbClr val="C00000"/>
                </a:solidFill>
              </a:rPr>
              <a:t>дорожной карты – это создание </a:t>
            </a:r>
            <a:r>
              <a:rPr lang="ru-RU" sz="1050" b="1" dirty="0">
                <a:solidFill>
                  <a:srgbClr val="C00000"/>
                </a:solidFill>
              </a:rPr>
              <a:t>необходимого нормативного правового регулирования, обеспечивающего</a:t>
            </a:r>
            <a:r>
              <a:rPr lang="ru-RU" sz="1050" b="1" dirty="0" smtClean="0">
                <a:solidFill>
                  <a:srgbClr val="C00000"/>
                </a:solidFill>
              </a:rPr>
              <a:t>: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endParaRPr lang="ru-RU" sz="900" b="1" dirty="0" smtClean="0">
              <a:solidFill>
                <a:srgbClr val="C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/>
              <a:t>возможности для проектантов, производителей и </a:t>
            </a:r>
            <a:r>
              <a:rPr lang="ru-RU" sz="1050" b="1" dirty="0" err="1"/>
              <a:t>эксплуатантов</a:t>
            </a:r>
            <a:r>
              <a:rPr lang="ru-RU" sz="1050" b="1" dirty="0"/>
              <a:t> взаимодействовать со </a:t>
            </a:r>
            <a:r>
              <a:rPr lang="ru-RU" sz="1050" dirty="0"/>
              <a:t>всеми надзорными органами, органами по оценке соответствия, </a:t>
            </a:r>
            <a:r>
              <a:rPr lang="ru-RU" sz="1050" b="1" dirty="0"/>
              <a:t>государственными заказчиками </a:t>
            </a:r>
            <a:r>
              <a:rPr lang="ru-RU" sz="1050" dirty="0"/>
              <a:t>(в том числе институтами развития) </a:t>
            </a:r>
            <a:r>
              <a:rPr lang="ru-RU" sz="1050" b="1" dirty="0"/>
              <a:t>в безбумажном виде</a:t>
            </a:r>
            <a:r>
              <a:rPr lang="ru-RU" sz="1050" b="1" dirty="0" smtClean="0"/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9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/>
              <a:t>снятие технических барьеров, связанных с отсутствием единых форматов</a:t>
            </a:r>
            <a:r>
              <a:rPr lang="ru-RU" sz="1050" dirty="0"/>
              <a:t> подготовки и приемки </a:t>
            </a:r>
            <a:r>
              <a:rPr lang="ru-RU" sz="1050" b="1" dirty="0"/>
              <a:t>цифровой документации</a:t>
            </a:r>
            <a:r>
              <a:rPr lang="ru-RU" sz="1050" dirty="0" smtClean="0"/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/>
              <a:t>возможности заявителей предъявлять</a:t>
            </a:r>
            <a:r>
              <a:rPr lang="ru-RU" sz="1050" dirty="0"/>
              <a:t> уполномоченным органам </a:t>
            </a:r>
            <a:r>
              <a:rPr lang="ru-RU" sz="1050" b="1" dirty="0"/>
              <a:t>результаты</a:t>
            </a:r>
            <a:r>
              <a:rPr lang="ru-RU" sz="1050" dirty="0"/>
              <a:t> </a:t>
            </a:r>
            <a:r>
              <a:rPr lang="ru-RU" sz="1050" b="1" dirty="0"/>
              <a:t>вычислительных</a:t>
            </a:r>
            <a:r>
              <a:rPr lang="ru-RU" sz="1050" dirty="0"/>
              <a:t> </a:t>
            </a:r>
            <a:r>
              <a:rPr lang="ru-RU" sz="1050" b="1" dirty="0"/>
              <a:t>экспериментов</a:t>
            </a:r>
            <a:r>
              <a:rPr lang="ru-RU" sz="1050" dirty="0"/>
              <a:t> </a:t>
            </a:r>
            <a:r>
              <a:rPr lang="ru-RU" sz="1050" b="1" dirty="0"/>
              <a:t>взамен</a:t>
            </a:r>
            <a:r>
              <a:rPr lang="ru-RU" sz="1050" dirty="0"/>
              <a:t> </a:t>
            </a:r>
            <a:r>
              <a:rPr lang="ru-RU" sz="1050" b="1" dirty="0"/>
              <a:t>натурных</a:t>
            </a:r>
            <a:r>
              <a:rPr lang="ru-RU" sz="1050" dirty="0"/>
              <a:t> и получать решение о соответствии таких результатов нормативным документам и предъявляемым требованиям</a:t>
            </a:r>
            <a:r>
              <a:rPr lang="ru-RU" sz="1050" dirty="0" smtClean="0"/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/>
              <a:t>упрощенный порядок признания</a:t>
            </a:r>
            <a:r>
              <a:rPr lang="ru-RU" sz="1050" dirty="0"/>
              <a:t> на национальном уровне </a:t>
            </a:r>
            <a:r>
              <a:rPr lang="ru-RU" sz="1050" b="1" dirty="0"/>
              <a:t>новых</a:t>
            </a:r>
            <a:r>
              <a:rPr lang="ru-RU" sz="1050" dirty="0"/>
              <a:t> </a:t>
            </a:r>
            <a:r>
              <a:rPr lang="ru-RU" sz="1050" b="1" dirty="0"/>
              <a:t>схем</a:t>
            </a:r>
            <a:r>
              <a:rPr lang="ru-RU" sz="1050" dirty="0"/>
              <a:t> (методик) </a:t>
            </a:r>
            <a:r>
              <a:rPr lang="ru-RU" sz="1050" b="1" dirty="0"/>
              <a:t>оценки</a:t>
            </a:r>
            <a:r>
              <a:rPr lang="ru-RU" sz="1050" dirty="0"/>
              <a:t> </a:t>
            </a:r>
            <a:r>
              <a:rPr lang="ru-RU" sz="1050" b="1" dirty="0"/>
              <a:t>соответствия</a:t>
            </a:r>
            <a:r>
              <a:rPr lang="ru-RU" sz="1050" dirty="0"/>
              <a:t> для инновационной продукции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4322589"/>
            <a:ext cx="8784977" cy="769441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/>
              <a:t>В соответствии с настоящим планом мероприятий </a:t>
            </a:r>
            <a:r>
              <a:rPr lang="en-US" sz="1100" b="1" dirty="0" smtClean="0"/>
              <a:t>&lt;…&gt; </a:t>
            </a:r>
            <a:r>
              <a:rPr lang="ru-RU" sz="1100" b="1" dirty="0" smtClean="0">
                <a:solidFill>
                  <a:srgbClr val="C00000"/>
                </a:solidFill>
              </a:rPr>
              <a:t>предусматриваются </a:t>
            </a:r>
            <a:r>
              <a:rPr lang="ru-RU" sz="1100" b="1" dirty="0">
                <a:solidFill>
                  <a:srgbClr val="C00000"/>
                </a:solidFill>
              </a:rPr>
              <a:t>принятие новых нормативных правовых актов и документов по стандартизации, </a:t>
            </a:r>
            <a:r>
              <a:rPr lang="ru-RU" sz="1100" b="1" dirty="0"/>
              <a:t>а также внесение изменений в нормативные правовые акты и документы по стандартизации, </a:t>
            </a:r>
            <a:r>
              <a:rPr lang="ru-RU" sz="1100" b="1" dirty="0">
                <a:solidFill>
                  <a:srgbClr val="C00000"/>
                </a:solidFill>
              </a:rPr>
              <a:t>регулирующие различные аспекты применения новых производственных технологий</a:t>
            </a:r>
            <a:r>
              <a:rPr lang="ru-RU" sz="1100" b="1" dirty="0"/>
              <a:t>, изготовления и внедрения инновационной продукции в России.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793419" y="2360548"/>
            <a:ext cx="2471997" cy="210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62262"/>
            <a:ext cx="9143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1. Устранение барьеров использования цифровой проектно-конструкторской и эксплуатационной документации </a:t>
            </a:r>
          </a:p>
          <a:p>
            <a:pPr marL="355600"/>
            <a:r>
              <a:rPr lang="ru-RU" sz="1400" b="1" dirty="0"/>
              <a:t>1. Разработка (актуализация) национальных стандартов, определяющих требования к оформлению, учету, хранению и обмену цифровой (электронной) проектно-конструкторской и эксплуатационной документации и к цифровой модели изделия на всех этапах жизненного цикла </a:t>
            </a:r>
            <a:r>
              <a:rPr lang="ru-RU" sz="1400" b="1" dirty="0" smtClean="0"/>
              <a:t>изделия;</a:t>
            </a:r>
            <a:endParaRPr lang="ru-RU" sz="1400" b="1" dirty="0"/>
          </a:p>
          <a:p>
            <a:pPr marL="355600"/>
            <a:r>
              <a:rPr lang="ru-RU" sz="1400" b="1" dirty="0"/>
              <a:t>2. Ограничение требования обязательного представления на бумажном носителе цифровой модели </a:t>
            </a:r>
            <a:r>
              <a:rPr lang="ru-RU" sz="1400" dirty="0"/>
              <a:t>конструкторского изделия, оформленной надлежащим </a:t>
            </a:r>
            <a:r>
              <a:rPr lang="ru-RU" sz="1400" dirty="0" smtClean="0"/>
              <a:t>образом;</a:t>
            </a:r>
            <a:endParaRPr lang="ru-RU" sz="1400" dirty="0"/>
          </a:p>
          <a:p>
            <a:pPr marL="355600"/>
            <a:r>
              <a:rPr lang="ru-RU" sz="1400" dirty="0"/>
              <a:t>3. </a:t>
            </a:r>
            <a:r>
              <a:rPr lang="ru-RU" sz="1400" dirty="0" smtClean="0"/>
              <a:t>… </a:t>
            </a:r>
          </a:p>
          <a:p>
            <a:pPr marL="355600"/>
            <a:endParaRPr lang="ru-RU" sz="1400" b="1" dirty="0"/>
          </a:p>
          <a:p>
            <a:r>
              <a:rPr lang="ru-RU" sz="1400" b="1" dirty="0">
                <a:solidFill>
                  <a:srgbClr val="C00000"/>
                </a:solidFill>
              </a:rPr>
              <a:t>2. Устранение барьеров применения цифровых моделей и виртуальных испытаний при подтверждении соответствия продукции </a:t>
            </a:r>
          </a:p>
          <a:p>
            <a:pPr marL="355600"/>
            <a:r>
              <a:rPr lang="ru-RU" sz="1400" b="1" dirty="0"/>
              <a:t>4. Определение порядка признания и использования результатов вычислительных экспериментов путем расширения практики проведения виртуальных испытаний при оптимизации порядка, условий и объемов проведения натурных </a:t>
            </a:r>
            <a:r>
              <a:rPr lang="ru-RU" sz="1400" b="1" dirty="0" smtClean="0"/>
              <a:t>испытаний;</a:t>
            </a:r>
          </a:p>
          <a:p>
            <a:pPr marL="355600"/>
            <a:r>
              <a:rPr lang="ru-RU" sz="1400" dirty="0" smtClean="0"/>
              <a:t>5. …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9F8FD9-19D4-4F7D-B641-1F8D40C366C4}"/>
              </a:ext>
            </a:extLst>
          </p:cNvPr>
          <p:cNvSpPr txBox="1"/>
          <p:nvPr/>
        </p:nvSpPr>
        <p:spPr>
          <a:xfrm>
            <a:off x="1" y="3649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Дорожная карта </a:t>
            </a:r>
            <a:r>
              <a:rPr lang="ru-RU" sz="1600" b="1" dirty="0">
                <a:solidFill>
                  <a:srgbClr val="000099"/>
                </a:solidFill>
              </a:rPr>
              <a:t>по совершенствованию законодательства </a:t>
            </a:r>
            <a:r>
              <a:rPr lang="ru-RU" sz="1600" b="1" dirty="0" smtClean="0">
                <a:solidFill>
                  <a:srgbClr val="000099"/>
                </a:solidFill>
              </a:rPr>
              <a:t>и </a:t>
            </a:r>
            <a:r>
              <a:rPr lang="ru-RU" sz="1600" b="1" dirty="0">
                <a:solidFill>
                  <a:srgbClr val="000099"/>
                </a:solidFill>
              </a:rPr>
              <a:t>устранению административных барьеров  </a:t>
            </a:r>
            <a:r>
              <a:rPr lang="ru-RU" sz="1600" b="1" dirty="0" smtClean="0">
                <a:solidFill>
                  <a:srgbClr val="000099"/>
                </a:solidFill>
              </a:rPr>
              <a:t>в </a:t>
            </a:r>
            <a:r>
              <a:rPr lang="ru-RU" sz="1600" b="1" dirty="0">
                <a:solidFill>
                  <a:srgbClr val="000099"/>
                </a:solidFill>
              </a:rPr>
              <a:t>целях обеспечения </a:t>
            </a:r>
            <a:r>
              <a:rPr lang="ru-RU" sz="1600" b="1" dirty="0" smtClean="0">
                <a:solidFill>
                  <a:srgbClr val="000099"/>
                </a:solidFill>
              </a:rPr>
              <a:t>реализации НТИ  по </a:t>
            </a:r>
            <a:r>
              <a:rPr lang="ru-RU" sz="1600" b="1" dirty="0">
                <a:solidFill>
                  <a:srgbClr val="000099"/>
                </a:solidFill>
              </a:rPr>
              <a:t>направлению «</a:t>
            </a:r>
            <a:r>
              <a:rPr lang="ru-RU" sz="1600" b="1" dirty="0" err="1">
                <a:solidFill>
                  <a:srgbClr val="000099"/>
                </a:solidFill>
              </a:rPr>
              <a:t>Технет</a:t>
            </a:r>
            <a:r>
              <a:rPr lang="ru-RU" sz="1600" b="1" dirty="0">
                <a:solidFill>
                  <a:srgbClr val="000099"/>
                </a:solidFill>
              </a:rPr>
              <a:t>» (передовые производственные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15806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1" y="1214453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3. Адаптация системы технического регулирования к специфике новых производственных технологий </a:t>
            </a:r>
          </a:p>
          <a:p>
            <a:pPr marL="355600"/>
            <a:r>
              <a:rPr lang="ru-RU" sz="1400" b="1" dirty="0"/>
              <a:t>6. Определение порядка применения </a:t>
            </a:r>
            <a:r>
              <a:rPr lang="ru-RU" sz="1400" dirty="0"/>
              <a:t>органом по сертификации </a:t>
            </a:r>
            <a:r>
              <a:rPr lang="ru-RU" sz="1400" b="1" dirty="0"/>
              <a:t>схем оценки соответствия инновационной </a:t>
            </a:r>
            <a:r>
              <a:rPr lang="ru-RU" sz="1400" b="1" dirty="0" smtClean="0"/>
              <a:t>продукции;</a:t>
            </a:r>
            <a:endParaRPr lang="ru-RU" sz="1400" b="1" dirty="0"/>
          </a:p>
          <a:p>
            <a:pPr marL="355600"/>
            <a:r>
              <a:rPr lang="ru-RU" sz="1400" b="1" dirty="0"/>
              <a:t>7. … </a:t>
            </a:r>
            <a:endParaRPr lang="ru-RU" sz="1400" b="1" dirty="0" smtClean="0"/>
          </a:p>
          <a:p>
            <a:pPr marL="355600"/>
            <a:endParaRPr lang="ru-RU" sz="1400" b="1" dirty="0" smtClean="0"/>
          </a:p>
          <a:p>
            <a:r>
              <a:rPr lang="ru-RU" sz="1400" b="1" dirty="0">
                <a:solidFill>
                  <a:srgbClr val="C00000"/>
                </a:solidFill>
              </a:rPr>
              <a:t>4. Снижение барьеров для использования новых материалов (в первую очередь композитных) и изделий из них </a:t>
            </a:r>
          </a:p>
          <a:p>
            <a:pPr marL="266700"/>
            <a:r>
              <a:rPr lang="ru-RU" sz="1400" b="1" dirty="0"/>
              <a:t>8. Ограничение возможности использования в стандартах указания вида материала вместо функциональных свойств (характеристик) </a:t>
            </a:r>
            <a:r>
              <a:rPr lang="ru-RU" sz="1400" b="1" dirty="0" smtClean="0"/>
              <a:t>материалов;</a:t>
            </a:r>
            <a:endParaRPr lang="ru-RU" sz="1400" b="1" dirty="0"/>
          </a:p>
          <a:p>
            <a:pPr marL="266700"/>
            <a:r>
              <a:rPr lang="ru-RU" sz="1400" b="1" dirty="0"/>
              <a:t>9. Пересмотр технических требований государственных корпораций </a:t>
            </a:r>
            <a:r>
              <a:rPr lang="ru-RU" sz="1400" dirty="0"/>
              <a:t>и введение в них ограничения на использование указания вида материала вместо функциональных свойств (характеристик) </a:t>
            </a:r>
            <a:r>
              <a:rPr lang="ru-RU" sz="1400" dirty="0" smtClean="0"/>
              <a:t>материалов;</a:t>
            </a:r>
            <a:endParaRPr lang="ru-RU" sz="1400" dirty="0"/>
          </a:p>
          <a:p>
            <a:pPr marL="266700"/>
            <a:r>
              <a:rPr lang="ru-RU" sz="1400" b="1" dirty="0"/>
              <a:t>10. Разработка терминов и определений в области передовых производственных технологий </a:t>
            </a:r>
            <a:r>
              <a:rPr lang="ru-RU" sz="1400" dirty="0"/>
              <a:t>(включая определение понятия </a:t>
            </a:r>
            <a:r>
              <a:rPr lang="en-US" sz="1400" b="1" dirty="0" smtClean="0"/>
              <a:t>“</a:t>
            </a:r>
            <a:r>
              <a:rPr lang="ru-RU" sz="1400" b="1" dirty="0" smtClean="0"/>
              <a:t>изделие</a:t>
            </a:r>
            <a:r>
              <a:rPr lang="ru-RU" sz="1400" b="1" dirty="0"/>
              <a:t>, получаемое на основе новых производственных </a:t>
            </a:r>
            <a:r>
              <a:rPr lang="ru-RU" sz="1400" b="1" dirty="0" smtClean="0"/>
              <a:t>технологий</a:t>
            </a:r>
            <a:r>
              <a:rPr lang="en-US" sz="1400" b="1" dirty="0" smtClean="0"/>
              <a:t>”</a:t>
            </a:r>
            <a:r>
              <a:rPr lang="ru-RU" sz="1400" b="1" dirty="0" smtClean="0"/>
              <a:t> </a:t>
            </a:r>
            <a:r>
              <a:rPr lang="ru-RU" sz="1400" dirty="0"/>
              <a:t>и других</a:t>
            </a:r>
            <a:r>
              <a:rPr lang="ru-RU" sz="1400" dirty="0" smtClean="0"/>
              <a:t>)</a:t>
            </a:r>
            <a:r>
              <a:rPr lang="ru-RU" sz="1400" dirty="0"/>
              <a:t>;</a:t>
            </a:r>
          </a:p>
          <a:p>
            <a:pPr marL="266700"/>
            <a:r>
              <a:rPr lang="ru-RU" sz="1400" b="1" dirty="0"/>
              <a:t>11. Стандартизация использования цифровых моделей при конструировании изделий из композиционных материалов </a:t>
            </a:r>
            <a:r>
              <a:rPr lang="ru-RU" sz="1400" dirty="0"/>
              <a:t>и их </a:t>
            </a:r>
            <a:r>
              <a:rPr lang="ru-RU" sz="1400" dirty="0" smtClean="0"/>
              <a:t>применении</a:t>
            </a:r>
            <a:r>
              <a:rPr lang="ru-RU" sz="1400" b="1" dirty="0"/>
              <a:t>;</a:t>
            </a:r>
          </a:p>
          <a:p>
            <a:endParaRPr lang="ru-RU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9F8FD9-19D4-4F7D-B641-1F8D40C366C4}"/>
              </a:ext>
            </a:extLst>
          </p:cNvPr>
          <p:cNvSpPr txBox="1"/>
          <p:nvPr/>
        </p:nvSpPr>
        <p:spPr>
          <a:xfrm>
            <a:off x="1" y="3649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Дорожная карта </a:t>
            </a:r>
            <a:r>
              <a:rPr lang="ru-RU" sz="1600" b="1" dirty="0">
                <a:solidFill>
                  <a:srgbClr val="000099"/>
                </a:solidFill>
              </a:rPr>
              <a:t>по совершенствованию </a:t>
            </a:r>
            <a:r>
              <a:rPr lang="ru-RU" sz="1600" b="1" dirty="0" smtClean="0">
                <a:solidFill>
                  <a:srgbClr val="000099"/>
                </a:solidFill>
              </a:rPr>
              <a:t>законодательства и </a:t>
            </a:r>
            <a:r>
              <a:rPr lang="ru-RU" sz="1600" b="1" dirty="0">
                <a:solidFill>
                  <a:srgbClr val="000099"/>
                </a:solidFill>
              </a:rPr>
              <a:t>устранению административных барьеров  </a:t>
            </a:r>
            <a:r>
              <a:rPr lang="ru-RU" sz="1600" b="1" dirty="0" smtClean="0">
                <a:solidFill>
                  <a:srgbClr val="000099"/>
                </a:solidFill>
              </a:rPr>
              <a:t>в </a:t>
            </a:r>
            <a:r>
              <a:rPr lang="ru-RU" sz="1600" b="1" dirty="0">
                <a:solidFill>
                  <a:srgbClr val="000099"/>
                </a:solidFill>
              </a:rPr>
              <a:t>целях обеспечения </a:t>
            </a:r>
            <a:r>
              <a:rPr lang="ru-RU" sz="1600" b="1" dirty="0" smtClean="0">
                <a:solidFill>
                  <a:srgbClr val="000099"/>
                </a:solidFill>
              </a:rPr>
              <a:t>реализации НТИ  по </a:t>
            </a:r>
            <a:r>
              <a:rPr lang="ru-RU" sz="1600" b="1" dirty="0">
                <a:solidFill>
                  <a:srgbClr val="000099"/>
                </a:solidFill>
              </a:rPr>
              <a:t>направлению «</a:t>
            </a:r>
            <a:r>
              <a:rPr lang="ru-RU" sz="1600" b="1" dirty="0" err="1">
                <a:solidFill>
                  <a:srgbClr val="000099"/>
                </a:solidFill>
              </a:rPr>
              <a:t>Технет</a:t>
            </a:r>
            <a:r>
              <a:rPr lang="ru-RU" sz="1600" b="1" dirty="0">
                <a:solidFill>
                  <a:srgbClr val="000099"/>
                </a:solidFill>
              </a:rPr>
              <a:t>» (передовые производственные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38254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851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</a:rPr>
              <a:t>5. Снижение барьеров для использования передовых производственных технологий, включая передовые информационные технологии и технологии </a:t>
            </a:r>
            <a:r>
              <a:rPr lang="ru-RU" sz="1300" b="1" dirty="0" err="1">
                <a:solidFill>
                  <a:srgbClr val="C00000"/>
                </a:solidFill>
              </a:rPr>
              <a:t>киберфизических</a:t>
            </a:r>
            <a:r>
              <a:rPr lang="ru-RU" sz="1300" b="1" dirty="0">
                <a:solidFill>
                  <a:srgbClr val="C00000"/>
                </a:solidFill>
              </a:rPr>
              <a:t> систем (интернет вещей, промышленный интернет вещей, большие данные, искусственный интеллект и т.д.) </a:t>
            </a:r>
          </a:p>
          <a:p>
            <a:pPr marL="266700"/>
            <a:r>
              <a:rPr lang="ru-RU" sz="1300" b="1" dirty="0"/>
              <a:t>12. Разработка перспективного плана стандартизации в области передовых производственных </a:t>
            </a:r>
            <a:r>
              <a:rPr lang="ru-RU" sz="1300" b="1" dirty="0" smtClean="0"/>
              <a:t>технологий </a:t>
            </a:r>
            <a:r>
              <a:rPr lang="en-US" sz="1300" dirty="0" smtClean="0"/>
              <a:t>&lt;…&gt; </a:t>
            </a:r>
            <a:br>
              <a:rPr lang="en-US" sz="1300" dirty="0" smtClean="0"/>
            </a:br>
            <a:r>
              <a:rPr lang="ru-RU" sz="1300" dirty="0" smtClean="0"/>
              <a:t>на 2018–2025 годы</a:t>
            </a:r>
            <a:r>
              <a:rPr lang="ru-RU" sz="1300" dirty="0"/>
              <a:t>;</a:t>
            </a:r>
            <a:endParaRPr lang="ru-RU" sz="1300" dirty="0" smtClean="0"/>
          </a:p>
          <a:p>
            <a:pPr marL="266700"/>
            <a:r>
              <a:rPr lang="ru-RU" sz="1300" b="1" dirty="0" smtClean="0"/>
              <a:t>13</a:t>
            </a:r>
            <a:r>
              <a:rPr lang="ru-RU" sz="1300" b="1" dirty="0"/>
              <a:t>. Создание экосистемы нормативного регулирования </a:t>
            </a:r>
            <a:r>
              <a:rPr lang="ru-RU" sz="1300" dirty="0"/>
              <a:t>в области передовых производственных технологий (от базовых стандартов до специализированных), </a:t>
            </a:r>
            <a:r>
              <a:rPr lang="ru-RU" sz="1300" b="1" dirty="0"/>
              <a:t>включая терминологические стандарты, онтологические стандарты, стандарты типовых архитектур, стандарты взаимодействия и </a:t>
            </a:r>
            <a:r>
              <a:rPr lang="ru-RU" sz="1300" b="1" dirty="0" err="1"/>
              <a:t>интероперабельности</a:t>
            </a:r>
            <a:r>
              <a:rPr lang="ru-RU" sz="1300" dirty="0"/>
              <a:t>, форматы обмена данными, единые интерфейсы, протоколы испытаний и </a:t>
            </a:r>
            <a:r>
              <a:rPr lang="ru-RU" sz="1300" dirty="0" smtClean="0"/>
              <a:t>прочие;</a:t>
            </a:r>
            <a:endParaRPr lang="ru-RU" sz="1300" dirty="0"/>
          </a:p>
          <a:p>
            <a:pPr marL="266700"/>
            <a:r>
              <a:rPr lang="ru-RU" sz="1300" b="1" dirty="0"/>
              <a:t>14. … </a:t>
            </a:r>
          </a:p>
          <a:p>
            <a:pPr marL="266700"/>
            <a:r>
              <a:rPr lang="ru-RU" sz="1300" b="1" dirty="0"/>
              <a:t>15. … </a:t>
            </a:r>
          </a:p>
          <a:p>
            <a:pPr marL="266700"/>
            <a:r>
              <a:rPr lang="ru-RU" sz="1300" b="1" dirty="0"/>
              <a:t>16. Формирование</a:t>
            </a:r>
            <a:r>
              <a:rPr lang="ru-RU" sz="1300" dirty="0"/>
              <a:t> в Российской Федерации </a:t>
            </a:r>
            <a:r>
              <a:rPr lang="ru-RU" sz="1300" b="1" dirty="0"/>
              <a:t>системы</a:t>
            </a:r>
            <a:r>
              <a:rPr lang="ru-RU" sz="1300" dirty="0"/>
              <a:t> </a:t>
            </a:r>
            <a:r>
              <a:rPr lang="ru-RU" sz="1300" b="1" dirty="0"/>
              <a:t>сертификации</a:t>
            </a:r>
            <a:r>
              <a:rPr lang="ru-RU" sz="1300" dirty="0"/>
              <a:t> </a:t>
            </a:r>
            <a:r>
              <a:rPr lang="ru-RU" sz="1300" b="1" dirty="0"/>
              <a:t>в</a:t>
            </a:r>
            <a:r>
              <a:rPr lang="ru-RU" sz="1300" dirty="0"/>
              <a:t> </a:t>
            </a:r>
            <a:r>
              <a:rPr lang="ru-RU" sz="1300" b="1" dirty="0"/>
              <a:t>области</a:t>
            </a:r>
            <a:r>
              <a:rPr lang="ru-RU" sz="1300" dirty="0"/>
              <a:t> </a:t>
            </a:r>
            <a:r>
              <a:rPr lang="ru-RU" sz="1300" b="1" dirty="0"/>
              <a:t>передовых</a:t>
            </a:r>
            <a:r>
              <a:rPr lang="ru-RU" sz="1300" dirty="0"/>
              <a:t> </a:t>
            </a:r>
            <a:r>
              <a:rPr lang="ru-RU" sz="1300" b="1" dirty="0"/>
              <a:t>производственных</a:t>
            </a:r>
            <a:r>
              <a:rPr lang="ru-RU" sz="1300" dirty="0"/>
              <a:t> </a:t>
            </a:r>
            <a:r>
              <a:rPr lang="ru-RU" sz="1300" b="1" dirty="0" smtClean="0"/>
              <a:t>технологий</a:t>
            </a:r>
            <a:r>
              <a:rPr lang="ru-RU" sz="1300" dirty="0"/>
              <a:t> </a:t>
            </a:r>
            <a:r>
              <a:rPr lang="en-US" sz="1300" dirty="0" smtClean="0"/>
              <a:t>&lt;…&gt; </a:t>
            </a:r>
            <a:r>
              <a:rPr lang="ru-RU" sz="1300" b="1" dirty="0" smtClean="0"/>
              <a:t>создание </a:t>
            </a:r>
            <a:r>
              <a:rPr lang="ru-RU" sz="1300" b="1" dirty="0"/>
              <a:t>испытательных лабораторий, а также систем математического моделирования</a:t>
            </a:r>
            <a:r>
              <a:rPr lang="ru-RU" sz="1300" dirty="0"/>
              <a:t>, в том числе решений и программного </a:t>
            </a:r>
            <a:r>
              <a:rPr lang="ru-RU" sz="1300" dirty="0" smtClean="0"/>
              <a:t>обеспечения;</a:t>
            </a:r>
            <a:endParaRPr lang="ru-RU" sz="1300" dirty="0"/>
          </a:p>
          <a:p>
            <a:r>
              <a:rPr lang="en-US" sz="1300" b="1" dirty="0"/>
              <a:t> </a:t>
            </a:r>
            <a:endParaRPr lang="ru-RU" sz="1300" b="1" dirty="0"/>
          </a:p>
          <a:p>
            <a:r>
              <a:rPr lang="ru-RU" sz="1300" b="1" dirty="0">
                <a:solidFill>
                  <a:srgbClr val="C00000"/>
                </a:solidFill>
              </a:rPr>
              <a:t>6. Совершенствование элементов контрактной системы в сфере закупок товаров, работ, услуг для обеспечения государственных и муниципальных нужд в целях стимулирования использования новых производственных технологий </a:t>
            </a:r>
          </a:p>
          <a:p>
            <a:pPr marL="266700"/>
            <a:r>
              <a:rPr lang="ru-RU" sz="1300" b="1" dirty="0"/>
              <a:t>17.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F8FD9-19D4-4F7D-B641-1F8D40C366C4}"/>
              </a:ext>
            </a:extLst>
          </p:cNvPr>
          <p:cNvSpPr txBox="1"/>
          <p:nvPr/>
        </p:nvSpPr>
        <p:spPr>
          <a:xfrm>
            <a:off x="1" y="35969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Дорожная карта </a:t>
            </a:r>
            <a:r>
              <a:rPr lang="ru-RU" sz="1400" b="1" dirty="0">
                <a:solidFill>
                  <a:srgbClr val="000099"/>
                </a:solidFill>
              </a:rPr>
              <a:t>по совершенствованию законодательства </a:t>
            </a:r>
            <a:r>
              <a:rPr lang="ru-RU" sz="1400" b="1" dirty="0" smtClean="0">
                <a:solidFill>
                  <a:srgbClr val="000099"/>
                </a:solidFill>
              </a:rPr>
              <a:t>и </a:t>
            </a:r>
            <a:r>
              <a:rPr lang="ru-RU" sz="1400" b="1" dirty="0">
                <a:solidFill>
                  <a:srgbClr val="000099"/>
                </a:solidFill>
              </a:rPr>
              <a:t>устранению </a:t>
            </a:r>
            <a:r>
              <a:rPr lang="ru-RU" sz="1400" b="1" dirty="0" smtClean="0">
                <a:solidFill>
                  <a:srgbClr val="000099"/>
                </a:solidFill>
              </a:rPr>
              <a:t/>
            </a:r>
            <a:br>
              <a:rPr lang="ru-RU" sz="1400" b="1" dirty="0" smtClean="0">
                <a:solidFill>
                  <a:srgbClr val="000099"/>
                </a:solidFill>
              </a:rPr>
            </a:br>
            <a:r>
              <a:rPr lang="ru-RU" sz="1400" b="1" dirty="0" smtClean="0">
                <a:solidFill>
                  <a:srgbClr val="000099"/>
                </a:solidFill>
              </a:rPr>
              <a:t>административных </a:t>
            </a:r>
            <a:r>
              <a:rPr lang="ru-RU" sz="1400" b="1" dirty="0">
                <a:solidFill>
                  <a:srgbClr val="000099"/>
                </a:solidFill>
              </a:rPr>
              <a:t>барьеров </a:t>
            </a:r>
            <a:r>
              <a:rPr lang="ru-RU" sz="1400" b="1" dirty="0" smtClean="0">
                <a:solidFill>
                  <a:srgbClr val="000099"/>
                </a:solidFill>
              </a:rPr>
              <a:t>в </a:t>
            </a:r>
            <a:r>
              <a:rPr lang="ru-RU" sz="1400" b="1" dirty="0">
                <a:solidFill>
                  <a:srgbClr val="000099"/>
                </a:solidFill>
              </a:rPr>
              <a:t>целях обеспечения </a:t>
            </a:r>
            <a:r>
              <a:rPr lang="ru-RU" sz="1400" b="1" dirty="0" smtClean="0">
                <a:solidFill>
                  <a:srgbClr val="000099"/>
                </a:solidFill>
              </a:rPr>
              <a:t>реализации НТИ </a:t>
            </a:r>
            <a:br>
              <a:rPr lang="ru-RU" sz="1400" b="1" dirty="0" smtClean="0">
                <a:solidFill>
                  <a:srgbClr val="000099"/>
                </a:solidFill>
              </a:rPr>
            </a:br>
            <a:r>
              <a:rPr lang="ru-RU" sz="1400" b="1" dirty="0" smtClean="0">
                <a:solidFill>
                  <a:srgbClr val="000099"/>
                </a:solidFill>
              </a:rPr>
              <a:t>по </a:t>
            </a:r>
            <a:r>
              <a:rPr lang="ru-RU" sz="1400" b="1" dirty="0">
                <a:solidFill>
                  <a:srgbClr val="000099"/>
                </a:solidFill>
              </a:rPr>
              <a:t>направлению «</a:t>
            </a:r>
            <a:r>
              <a:rPr lang="ru-RU" sz="1400" b="1" dirty="0" err="1">
                <a:solidFill>
                  <a:srgbClr val="000099"/>
                </a:solidFill>
              </a:rPr>
              <a:t>Технет</a:t>
            </a:r>
            <a:r>
              <a:rPr lang="ru-RU" sz="1400" b="1" dirty="0">
                <a:solidFill>
                  <a:srgbClr val="000099"/>
                </a:solidFill>
              </a:rPr>
              <a:t>» (передовые производственные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2666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"/>
            <a:ext cx="9144000" cy="788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75"/>
            <a:ext cx="91614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" descr="B5mZxzhLcstlfC6cqEAhf62Ymy9hlE5VHn4FyiJBoEV_RKkOlH7VdCI5oqZ36rJv_aPxXDE-E51I4hJkU9mHGBMpMvu7S6os62jN4oxKuwMOD728ecETybkRyR0K7uiCmcrkSHMiuklLDxMlpj3Rsqu2QB2g8UVHV6MixNx92lZrVfnbmS-C-uoOG-gyTsF74GE16PPfv0hPCVNumWCuee24qP0eQ6A_xgqRdeHaMAMQi03O19z2PcX3XiMkpRIiSvX4IVEuaL0L1Xwf9avrdQ8ISrCqGA3m2fJzOqIlQHV4pNTT4wgFa5vmBVsKNoMaC157sO1RHqofH2ldW4iJqMMOxo5eNv1cO1rK0pOwt3-nG7hpF0LgPOTUbuJLo5rrQN2kIhFeYxIDbUeCtX5Ii17bD0_w7t-IUPP5bvP2Bp12MJdDIT2Ldr_O3xbvXD_h24REyMxiv0081oHF01yha4_3QVgFN29jUFbq-XWLoJBPoudD1vrlJKVKo7Otgms2P432so2d5HzHFjG_95w3PUECHlNey5or3kJF2fmTZvR9oL1CTH7wL4nY_go4LGzNwkd7z6LiDpsJ2kWAGW5OizD1srUG-7XJrhfgYmR_uZlLDanUVGBiisstT_6pDZ7BBRpLV9i_UWH_snyAVdi618s-kkW9SfSw5R4u1vAD8iVjRxob3w=w1896-h859-l75-ft (1288×85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438275"/>
            <a:ext cx="1687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888"/>
            <a:ext cx="1800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435100"/>
            <a:ext cx="17970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42888"/>
            <a:ext cx="16875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9" name="Group 5"/>
          <p:cNvGrpSpPr>
            <a:grpSpLocks noChangeAspect="1"/>
          </p:cNvGrpSpPr>
          <p:nvPr/>
        </p:nvGrpSpPr>
        <p:grpSpPr bwMode="auto">
          <a:xfrm>
            <a:off x="723900" y="995575"/>
            <a:ext cx="3838575" cy="684213"/>
            <a:chOff x="723809" y="-1244674"/>
            <a:chExt cx="3838100" cy="684000"/>
          </a:xfrm>
        </p:grpSpPr>
        <p:pic>
          <p:nvPicPr>
            <p:cNvPr id="97294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15"/>
            <a:stretch>
              <a:fillRect/>
            </a:stretch>
          </p:blipFill>
          <p:spPr bwMode="auto">
            <a:xfrm>
              <a:off x="723809" y="-1244674"/>
              <a:ext cx="57159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5" name="Picture 2" descr="E:\ОТПФ\Логотипы, шаблоны, буклеты CML\СПбПУ, ИППТ, CML\лого нти центр_вертикаль_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69" y="-1242729"/>
              <a:ext cx="736136" cy="68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6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0"/>
            <a:stretch>
              <a:fillRect/>
            </a:stretch>
          </p:blipFill>
          <p:spPr bwMode="auto">
            <a:xfrm>
              <a:off x="3897564" y="-1244674"/>
              <a:ext cx="664345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7" name="Picture 5" descr="C:\Users\ryabov\AppData\Local\Temp\Rar$DRa0.392\ЦНТИ\LOGOS ALL RUS\jpg\logos all_tetra_rgb_rus_horizonta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6" r="26184"/>
            <a:stretch>
              <a:fillRect/>
            </a:stretch>
          </p:blipFill>
          <p:spPr bwMode="auto">
            <a:xfrm>
              <a:off x="2889474" y="-1244674"/>
              <a:ext cx="57912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291" name="TextBox 6"/>
          <p:cNvSpPr txBox="1">
            <a:spLocks noChangeArrowheads="1"/>
          </p:cNvSpPr>
          <p:nvPr/>
        </p:nvSpPr>
        <p:spPr bwMode="auto">
          <a:xfrm>
            <a:off x="-6306" y="1728407"/>
            <a:ext cx="5341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Совместно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е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 пленарное заседание</a:t>
            </a:r>
            <a:endParaRPr lang="ru-RU" altLang="ru-RU" sz="1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r>
              <a:rPr lang="en-US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“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круглого стола</a:t>
            </a:r>
            <a:r>
              <a:rPr lang="en-US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”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Комитета по образованию и науке Государственной Думы 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РФ</a:t>
            </a:r>
          </a:p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и IV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Съезда инженеров Сибирского </a:t>
            </a:r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федерального округа</a:t>
            </a:r>
            <a:endParaRPr lang="en-US" altLang="ru-RU" sz="10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endParaRPr lang="en-US" altLang="ru-RU" sz="10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/>
            <a:r>
              <a:rPr lang="ru-RU" altLang="ru-RU" sz="1000" b="1" dirty="0" smtClean="0">
                <a:solidFill>
                  <a:srgbClr val="000099"/>
                </a:solidFill>
                <a:latin typeface="Verdana" pitchFamily="34" charset="0"/>
              </a:rPr>
              <a:t>19 </a:t>
            </a:r>
            <a:r>
              <a:rPr lang="ru-RU" altLang="ru-RU" sz="1000" b="1" dirty="0">
                <a:solidFill>
                  <a:srgbClr val="000099"/>
                </a:solidFill>
                <a:latin typeface="Verdana" pitchFamily="34" charset="0"/>
              </a:rPr>
              <a:t>ноября 2018 года, Томск</a:t>
            </a:r>
            <a:endParaRPr lang="en-US" altLang="ru-RU" sz="10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97292" name="AutoShape 18" descr="Image result for &quot;Ð¢ÐÐ¥ÐÐÐ¡ÐÐÐ¦ÐÐÐ-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" name="AutoShape 2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age result for ÑÐ¾ÑÐºÐ¾Ð½Ð³ÑÐµÑÑ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0" y="3467100"/>
            <a:ext cx="9161463" cy="167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6" rIns="91395" bIns="45696"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FFFFFF"/>
                </a:solidFill>
                <a:latin typeface="Verdana" pitchFamily="34" charset="0"/>
              </a:rPr>
              <a:t>А.И. Боровков</a:t>
            </a:r>
          </a:p>
          <a:p>
            <a:pPr eaLnBrk="0" hangingPunct="0"/>
            <a:r>
              <a:rPr lang="ru-RU" altLang="ru-RU" sz="1200" b="1" dirty="0">
                <a:solidFill>
                  <a:srgbClr val="FFFFFF"/>
                </a:solidFill>
              </a:rPr>
              <a:t>О докладчике: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проректор по перспективным проектам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 профессор, 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руководитель Центра НТИ 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“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Новые производственные технологии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”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руководитель Инжинирингового центра “Центр компьютерного инжиниринга” (</a:t>
            </a:r>
            <a:r>
              <a:rPr lang="en-US" altLang="ru-RU" sz="1100" b="1" dirty="0" err="1">
                <a:solidFill>
                  <a:srgbClr val="FFFFFF"/>
                </a:solidFill>
                <a:latin typeface="Verdana" pitchFamily="34" charset="0"/>
              </a:rPr>
              <a:t>CompMechLab</a:t>
            </a:r>
            <a:r>
              <a:rPr lang="ru-RU" altLang="ru-RU" sz="1100" b="1" baseline="30000" dirty="0">
                <a:solidFill>
                  <a:srgbClr val="FFFFFF"/>
                </a:solidFill>
                <a:latin typeface="Verdana" pitchFamily="34" charset="0"/>
              </a:rPr>
              <a:t>®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altLang="ru-RU" sz="11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научный руководитель Института передовых производственных технологий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СПбПУ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лидер-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соруководитель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рабочей группы “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Технет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” (передовые производственные технологии) НТИ,</a:t>
            </a:r>
            <a:b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лидер </a:t>
            </a:r>
            <a:r>
              <a:rPr lang="ru-RU" altLang="ru-RU" sz="1100" b="1" dirty="0" err="1">
                <a:solidFill>
                  <a:srgbClr val="FFFFFF"/>
                </a:solidFill>
                <a:latin typeface="Verdana" pitchFamily="34" charset="0"/>
              </a:rPr>
              <a:t>мегапроекта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 “Фабрики Будущего”, руководитель Проектного офиса “Фабрики Будущего” (СПб),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член </a:t>
            </a:r>
            <a:r>
              <a:rPr lang="ru-RU" altLang="ru-RU" sz="1100" b="1" dirty="0" smtClean="0">
                <a:solidFill>
                  <a:srgbClr val="FFFFFF"/>
                </a:solidFill>
                <a:latin typeface="Verdana" pitchFamily="34" charset="0"/>
              </a:rPr>
              <a:t>Совета по развитию цифровой экономик</a:t>
            </a:r>
            <a:r>
              <a:rPr lang="ru-RU" altLang="ru-RU" sz="1100" b="1" dirty="0">
                <a:solidFill>
                  <a:srgbClr val="FFFFFF"/>
                </a:solidFill>
                <a:latin typeface="Verdana" pitchFamily="34" charset="0"/>
              </a:rPr>
              <a:t>и</a:t>
            </a:r>
            <a:r>
              <a:rPr lang="ru-RU" altLang="ru-RU" sz="1100" b="1" dirty="0" smtClean="0">
                <a:solidFill>
                  <a:srgbClr val="FFFFFF"/>
                </a:solidFill>
                <a:latin typeface="Verdana" pitchFamily="34" charset="0"/>
              </a:rPr>
              <a:t> Совета Федерации Федерального Собрания РФ</a:t>
            </a:r>
            <a:endParaRPr lang="ru-RU" altLang="ru-RU" sz="11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40572"/>
            <a:ext cx="9162256" cy="5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9" tIns="45693" rIns="91389" bIns="45693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white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ru-RU" dirty="0">
                <a:latin typeface="Verdana" pitchFamily="34" charset="0"/>
                <a:cs typeface="Verdana" pitchFamily="34" charset="0"/>
              </a:rPr>
              <a:t>О д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орожной карте </a:t>
            </a:r>
            <a:r>
              <a:rPr lang="ru-RU" dirty="0">
                <a:latin typeface="Verdana" pitchFamily="34" charset="0"/>
                <a:cs typeface="Verdana" pitchFamily="34" charset="0"/>
              </a:rPr>
              <a:t>по совершенствованию законодательства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и </a:t>
            </a:r>
            <a:r>
              <a:rPr lang="ru-RU" dirty="0">
                <a:latin typeface="Verdana" pitchFamily="34" charset="0"/>
                <a:cs typeface="Verdana" pitchFamily="34" charset="0"/>
              </a:rPr>
              <a:t>устранению административных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барьеров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в </a:t>
            </a:r>
            <a:r>
              <a:rPr lang="ru-RU" dirty="0">
                <a:latin typeface="Verdana" pitchFamily="34" charset="0"/>
                <a:cs typeface="Verdana" pitchFamily="34" charset="0"/>
              </a:rPr>
              <a:t>целях обеспечения реализации </a:t>
            </a:r>
            <a:r>
              <a:rPr lang="ru-RU" dirty="0" smtClean="0">
                <a:latin typeface="Verdana" pitchFamily="34" charset="0"/>
                <a:cs typeface="Verdana" pitchFamily="34" charset="0"/>
              </a:rPr>
              <a:t>НТИ</a:t>
            </a:r>
          </a:p>
        </p:txBody>
      </p:sp>
      <p:sp>
        <p:nvSpPr>
          <p:cNvPr id="6" name="AutoShape 2" descr="https://www.severstal.com/img/logo_rus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se.tpu.ru/wp-content/themes/cse/img/logo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1" y="310428"/>
            <a:ext cx="718500" cy="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e.tpu.ru/wp-content/themes/cse/img/logo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2" y="266205"/>
            <a:ext cx="53907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se.tpu.ru/wp-content/themes/cse/img/logo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90" y="343665"/>
            <a:ext cx="1263240" cy="4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L - ИППТ - Центр Н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T" id="{D9EF3FA9-13ED-4B8B-9253-0547616E45C2}" vid="{F353F121-8CD2-44F5-AD32-2B3F83895FA8}"/>
    </a:ext>
  </a:extLst>
</a:theme>
</file>

<file path=ppt/theme/theme10.xml><?xml version="1.0" encoding="utf-8"?>
<a:theme xmlns:a="http://schemas.openxmlformats.org/drawingml/2006/main" name="4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T" id="{D9EF3FA9-13ED-4B8B-9253-0547616E45C2}" vid="{703C97C3-1D20-4513-973A-33AAC23C1549}"/>
    </a:ext>
  </a:extLst>
</a:theme>
</file>

<file path=ppt/theme/theme11.xml><?xml version="1.0" encoding="utf-8"?>
<a:theme xmlns:a="http://schemas.openxmlformats.org/drawingml/2006/main" name="5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T" id="{D9EF3FA9-13ED-4B8B-9253-0547616E45C2}" vid="{4C912C5E-A03D-4E92-8FBD-011A0B61C55E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T" id="{D9EF3FA9-13ED-4B8B-9253-0547616E45C2}" vid="{E553C3A8-9D1C-48F0-9300-1AC0491FEA94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T" id="{D9EF3FA9-13ED-4B8B-9253-0547616E45C2}" vid="{498744AB-F9CE-4B3B-BC7A-69CEE1322F73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T" id="{D9EF3FA9-13ED-4B8B-9253-0547616E45C2}" vid="{7739A663-C551-437F-93F4-F76FD4A33955}"/>
    </a:ext>
  </a:extLst>
</a:theme>
</file>

<file path=ppt/theme/theme5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T" id="{D9EF3FA9-13ED-4B8B-9253-0547616E45C2}" vid="{637FB0F3-9A50-49CD-A67D-92076042A8EC}"/>
    </a:ext>
  </a:extLst>
</a:theme>
</file>

<file path=ppt/theme/theme6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T" id="{D9EF3FA9-13ED-4B8B-9253-0547616E45C2}" vid="{6EFEF429-510B-495E-AF5D-9CED4D89ACAF}"/>
    </a:ext>
  </a:extLst>
</a:theme>
</file>

<file path=ppt/theme/theme7.xml><?xml version="1.0" encoding="utf-8"?>
<a:theme xmlns:a="http://schemas.openxmlformats.org/drawingml/2006/main" name="presentation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T" id="{D9EF3FA9-13ED-4B8B-9253-0547616E45C2}" vid="{5F534E57-44E9-4E01-912D-77338339D63F}"/>
    </a:ext>
  </a:extLst>
</a:theme>
</file>

<file path=ppt/theme/theme8.xml><?xml version="1.0" encoding="utf-8"?>
<a:theme xmlns:a="http://schemas.openxmlformats.org/drawingml/2006/main" name="1_presentation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T" id="{D9EF3FA9-13ED-4B8B-9253-0547616E45C2}" vid="{09BD7244-9016-47E7-A0CE-4C681699A231}"/>
    </a:ext>
  </a:extLst>
</a:theme>
</file>

<file path=ppt/theme/theme9.xml><?xml version="1.0" encoding="utf-8"?>
<a:theme xmlns:a="http://schemas.openxmlformats.org/drawingml/2006/main" name="3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T" id="{D9EF3FA9-13ED-4B8B-9253-0547616E45C2}" vid="{D92095C0-C879-42F2-8603-641E5B7238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CML - ИППТ - Центр НТИ</Template>
  <TotalTime>19</TotalTime>
  <Words>937</Words>
  <Application>Microsoft Office PowerPoint</Application>
  <PresentationFormat>Экран (16:9)</PresentationFormat>
  <Paragraphs>93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CML - ИППТ - Центр НТИ</vt:lpstr>
      <vt:lpstr>2_Специальное оформление</vt:lpstr>
      <vt:lpstr>Специальное оформление</vt:lpstr>
      <vt:lpstr>1_Специальное оформление</vt:lpstr>
      <vt:lpstr>Тема3</vt:lpstr>
      <vt:lpstr>1_Тема3</vt:lpstr>
      <vt:lpstr>presentation</vt:lpstr>
      <vt:lpstr>1_presentation</vt:lpstr>
      <vt:lpstr>3_presentation</vt:lpstr>
      <vt:lpstr>4_presentation</vt:lpstr>
      <vt:lpstr>5_presentation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Боровков А.И.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Съезд инженеров Сибири</dc:title>
  <dc:subject>Центр НТИ СПбПУ</dc:subject>
  <dc:creator>Боровков А.И.</dc:creator>
  <cp:keywords>CompMechLab</cp:keywords>
  <cp:lastModifiedBy>borovkov</cp:lastModifiedBy>
  <cp:revision>4</cp:revision>
  <cp:lastPrinted>2017-06-14T14:07:38Z</cp:lastPrinted>
  <dcterms:created xsi:type="dcterms:W3CDTF">2018-11-16T12:51:43Z</dcterms:created>
  <dcterms:modified xsi:type="dcterms:W3CDTF">2018-11-18T23:09:14Z</dcterms:modified>
</cp:coreProperties>
</file>