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7" r:id="rId3"/>
    <p:sldMasterId id="2147483700" r:id="rId4"/>
    <p:sldMasterId id="2147483726" r:id="rId5"/>
  </p:sldMasterIdLst>
  <p:notesMasterIdLst>
    <p:notesMasterId r:id="rId33"/>
  </p:notesMasterIdLst>
  <p:handoutMasterIdLst>
    <p:handoutMasterId r:id="rId34"/>
  </p:handoutMasterIdLst>
  <p:sldIdLst>
    <p:sldId id="274" r:id="rId6"/>
    <p:sldId id="275" r:id="rId7"/>
    <p:sldId id="276" r:id="rId8"/>
    <p:sldId id="278" r:id="rId9"/>
    <p:sldId id="279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65" r:id="rId27"/>
    <p:sldId id="303" r:id="rId28"/>
    <p:sldId id="299" r:id="rId29"/>
    <p:sldId id="302" r:id="rId30"/>
    <p:sldId id="301" r:id="rId31"/>
    <p:sldId id="270" r:id="rId32"/>
  </p:sldIdLst>
  <p:sldSz cx="12192000" cy="6858000"/>
  <p:notesSz cx="9775825" cy="66690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00099"/>
    <a:srgbClr val="E6E8E7"/>
    <a:srgbClr val="DAE3F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233" autoAdjust="0"/>
  </p:normalViewPr>
  <p:slideViewPr>
    <p:cSldViewPr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nesterov.a\Downloads\&#1056;&#1072;&#1089;&#1087;&#1088;&#1077;&#1076;&#1077;&#1083;&#1077;&#1085;&#1080;&#1077;_&#1074;&#1086;&#1079;&#1088;&#1072;&#1089;&#1090;&#1072;_&#1091;&#1095;&#1072;&#1089;&#1090;&#1085;&#1080;&#1082;&#1086;&#1074;_&#1044;&#1069;&#1043;_2021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30"/>
      <c:perspective val="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Подтвержденные записи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33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7C-4E27-9352-4EA055BAAFA9}"/>
              </c:ext>
            </c:extLst>
          </c:dPt>
          <c:dPt>
            <c:idx val="1"/>
            <c:spPr>
              <a:solidFill>
                <a:schemeClr val="accent2"/>
              </a:solidFill>
              <a:ln w="25336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7C-4E27-9352-4EA055BAAFA9}"/>
              </c:ext>
            </c:extLst>
          </c:dPt>
          <c:dLbls>
            <c:dLbl>
              <c:idx val="0"/>
              <c:layout>
                <c:manualLayout>
                  <c:x val="-0.11267604352166215"/>
                  <c:y val="-0.391539811590178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2000" dirty="0" smtClean="0"/>
                      <a:t>89,9%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21379192991109"/>
                      <c:h val="0.186678005429029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97C-4E27-9352-4EA055BAAFA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7C-4E27-9352-4EA055BAAFA9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leaderLines>
              <c:spPr>
                <a:ln w="9501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Активные</c:v>
                </c:pt>
                <c:pt idx="1">
                  <c:v>Не активные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89.960000000000022</c:v>
                </c:pt>
                <c:pt idx="1">
                  <c:v>10.040000000000001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7C-4E27-9352-4EA055BAAFA9}"/>
            </c:ext>
          </c:extLst>
        </c:ser>
      </c:pie3DChart>
      <c:spPr>
        <a:noFill/>
        <a:ln w="25336">
          <a:noFill/>
        </a:ln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95B3D7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invertIfNegative val="1"/>
          <c:val>
            <c:numRef>
              <c:f>Лист1!$D$19:$I$19</c:f>
              <c:numCache>
                <c:formatCode>General</c:formatCode>
                <c:ptCount val="6"/>
                <c:pt idx="0">
                  <c:v>50540</c:v>
                </c:pt>
                <c:pt idx="1">
                  <c:v>49193</c:v>
                </c:pt>
                <c:pt idx="2">
                  <c:v>126493</c:v>
                </c:pt>
                <c:pt idx="3">
                  <c:v>301990</c:v>
                </c:pt>
                <c:pt idx="4">
                  <c:v>86532</c:v>
                </c:pt>
                <c:pt idx="5">
                  <c:v>20772</c:v>
                </c:pt>
              </c:numCache>
            </c:numRef>
          </c:val>
          <c:extLst xmlns:c16r2="http://schemas.microsoft.com/office/drawing/2015/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881B-497E-91CC-115D7278B6E0}"/>
            </c:ext>
          </c:extLst>
        </c:ser>
        <c:ser>
          <c:idx val="1"/>
          <c:order val="1"/>
          <c:invertIfNegative val="1"/>
          <c:val>
            <c:numRef>
              <c:f>Лист1!$D$20:$I$20</c:f>
              <c:numCache>
                <c:formatCode>General</c:formatCode>
                <c:ptCount val="6"/>
                <c:pt idx="0">
                  <c:v>47500</c:v>
                </c:pt>
                <c:pt idx="1">
                  <c:v>46395</c:v>
                </c:pt>
                <c:pt idx="2">
                  <c:v>117245</c:v>
                </c:pt>
                <c:pt idx="3">
                  <c:v>279905</c:v>
                </c:pt>
                <c:pt idx="4">
                  <c:v>82569</c:v>
                </c:pt>
                <c:pt idx="5">
                  <c:v>18774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1B-497E-91CC-115D7278B6E0}"/>
            </c:ext>
          </c:extLst>
        </c:ser>
        <c:axId val="109544576"/>
        <c:axId val="109546112"/>
      </c:barChart>
      <c:catAx>
        <c:axId val="109544576"/>
        <c:scaling>
          <c:orientation val="minMax"/>
        </c:scaling>
        <c:delete val="1"/>
        <c:axPos val="b"/>
        <c:majorTickMark val="cross"/>
        <c:minorTickMark val="cross"/>
        <c:tickLblPos val="none"/>
        <c:crossAx val="109546112"/>
        <c:crosses val="autoZero"/>
        <c:auto val="1"/>
        <c:lblAlgn val="ctr"/>
        <c:lblOffset val="100"/>
        <c:noMultiLvlLbl val="1"/>
      </c:catAx>
      <c:valAx>
        <c:axId val="109546112"/>
        <c:scaling>
          <c:orientation val="minMax"/>
          <c:max val="300000"/>
          <c:min val="0"/>
        </c:scaling>
        <c:delete val="1"/>
        <c:axPos val="l"/>
        <c:numFmt formatCode="General" sourceLinked="1"/>
        <c:majorTickMark val="cross"/>
        <c:minorTickMark val="cross"/>
        <c:tickLblPos val="none"/>
        <c:crossAx val="109544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1"/>
  </c:chart>
  <c:spPr>
    <a:ln>
      <a:noFill/>
    </a:ln>
  </c:spPr>
  <c:externalData r:id="rId2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95B3D7"/>
            </a:solidFill>
          </c:spPr>
          <c:invertIfNegative val="1"/>
          <c:val>
            <c:numRef>
              <c:f>Лист1!$Q$8:$R$8</c:f>
              <c:numCache>
                <c:formatCode>General</c:formatCode>
                <c:ptCount val="2"/>
                <c:pt idx="0">
                  <c:v>2014765</c:v>
                </c:pt>
                <c:pt idx="1">
                  <c:v>2650285</c:v>
                </c:pt>
              </c:numCache>
            </c:numRef>
          </c:val>
          <c:extLst xmlns:c16r2="http://schemas.microsoft.com/office/drawing/2015/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4264-4376-BBA5-911AD5D00943}"/>
            </c:ext>
          </c:extLst>
        </c:ser>
        <c:ser>
          <c:idx val="1"/>
          <c:order val="1"/>
          <c:invertIfNegative val="1"/>
          <c:val>
            <c:numRef>
              <c:f>Лист1!$Q$9:$R$9</c:f>
              <c:numCache>
                <c:formatCode>General</c:formatCode>
                <c:ptCount val="2"/>
                <c:pt idx="0">
                  <c:v>1943590</c:v>
                </c:pt>
                <c:pt idx="1">
                  <c:v>2535978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64-4376-BBA5-911AD5D00943}"/>
            </c:ext>
          </c:extLst>
        </c:ser>
        <c:axId val="110366720"/>
        <c:axId val="110368256"/>
      </c:barChart>
      <c:catAx>
        <c:axId val="110366720"/>
        <c:scaling>
          <c:orientation val="minMax"/>
        </c:scaling>
        <c:delete val="1"/>
        <c:axPos val="b"/>
        <c:majorTickMark val="cross"/>
        <c:minorTickMark val="cross"/>
        <c:tickLblPos val="none"/>
        <c:crossAx val="110368256"/>
        <c:crosses val="autoZero"/>
        <c:auto val="1"/>
        <c:lblAlgn val="ctr"/>
        <c:lblOffset val="100"/>
        <c:noMultiLvlLbl val="1"/>
      </c:catAx>
      <c:valAx>
        <c:axId val="11036825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1036672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1"/>
  </c:chart>
  <c:externalData r:id="rId2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95B3D7"/>
            </a:solidFill>
          </c:spPr>
          <c:invertIfNegative val="1"/>
          <c:dLbls>
            <c:dLbl>
              <c:idx val="1"/>
              <c:layout>
                <c:manualLayout>
                  <c:x val="0"/>
                  <c:y val="-4.0258204986719087E-2"/>
                </c:manualLayout>
              </c:layout>
              <c:showLegendKey val="1"/>
              <c:showVal val="1"/>
              <c:showCat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FD-47AF-9255-C41F7BD02309}"/>
                </c:ext>
              </c:extLst>
            </c:dLbl>
            <c:dLbl>
              <c:idx val="2"/>
              <c:layout>
                <c:manualLayout>
                  <c:x val="0"/>
                  <c:y val="-4.0258204986719087E-2"/>
                </c:manualLayout>
              </c:layout>
              <c:showLegendKey val="1"/>
              <c:showVal val="1"/>
              <c:showCat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FD-47AF-9255-C41F7BD02309}"/>
                </c:ext>
              </c:extLst>
            </c:dLbl>
            <c:dLbl>
              <c:idx val="4"/>
              <c:layout>
                <c:manualLayout>
                  <c:x val="0"/>
                  <c:y val="-4.0258204986719087E-2"/>
                </c:manualLayout>
              </c:layout>
              <c:showLegendKey val="1"/>
              <c:showVal val="1"/>
              <c:showCat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FD-47AF-9255-C41F7BD02309}"/>
                </c:ext>
              </c:extLst>
            </c:dLbl>
            <c:dLbl>
              <c:idx val="5"/>
              <c:layout>
                <c:manualLayout>
                  <c:x val="-1.1810443314753541E-3"/>
                  <c:y val="-3.4507032845759254E-2"/>
                </c:manualLayout>
              </c:layout>
              <c:showLegendKey val="1"/>
              <c:showVal val="1"/>
              <c:showCat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FD-47AF-9255-C41F7BD023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Percent val="1"/>
            <c:showBubbleSiz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Общая!$A$2:$A$9</c:f>
              <c:strCache>
                <c:ptCount val="8"/>
                <c:pt idx="0">
                  <c:v>18-25</c:v>
                </c:pt>
                <c:pt idx="1">
                  <c:v>26-35</c:v>
                </c:pt>
                <c:pt idx="2">
                  <c:v>36-45</c:v>
                </c:pt>
                <c:pt idx="3">
                  <c:v>46-55</c:v>
                </c:pt>
                <c:pt idx="4">
                  <c:v>56-65</c:v>
                </c:pt>
                <c:pt idx="5">
                  <c:v>66-75</c:v>
                </c:pt>
                <c:pt idx="6">
                  <c:v>76-85</c:v>
                </c:pt>
                <c:pt idx="7">
                  <c:v>&gt;85</c:v>
                </c:pt>
              </c:strCache>
            </c:strRef>
          </c:cat>
          <c:val>
            <c:numRef>
              <c:f>Общая!$I$2:$I$9</c:f>
              <c:numCache>
                <c:formatCode>0.0</c:formatCode>
                <c:ptCount val="8"/>
                <c:pt idx="0">
                  <c:v>7.1615804346321106</c:v>
                </c:pt>
                <c:pt idx="1">
                  <c:v>24.069184923187287</c:v>
                </c:pt>
                <c:pt idx="2">
                  <c:v>28.800985568904895</c:v>
                </c:pt>
                <c:pt idx="3">
                  <c:v>21.708476773677589</c:v>
                </c:pt>
                <c:pt idx="4">
                  <c:v>13.654786554473826</c:v>
                </c:pt>
                <c:pt idx="5">
                  <c:v>3.9130106423820012</c:v>
                </c:pt>
                <c:pt idx="6">
                  <c:v>0.59080639172271043</c:v>
                </c:pt>
                <c:pt idx="7">
                  <c:v>0.10116871101936505</c:v>
                </c:pt>
              </c:numCache>
            </c:numRef>
          </c:val>
          <c:extLst xmlns:c16r2="http://schemas.microsoft.com/office/drawing/2015/06/chart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63FD-47AF-9255-C41F7BD02309}"/>
            </c:ext>
          </c:extLst>
        </c:ser>
        <c:axId val="109095936"/>
        <c:axId val="109105920"/>
      </c:barChart>
      <c:catAx>
        <c:axId val="109095936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one"/>
        <c:crossAx val="109105920"/>
        <c:crosses val="autoZero"/>
        <c:auto val="1"/>
        <c:lblAlgn val="ctr"/>
        <c:lblOffset val="100"/>
        <c:noMultiLvlLbl val="1"/>
      </c:catAx>
      <c:valAx>
        <c:axId val="109105920"/>
        <c:scaling>
          <c:orientation val="minMax"/>
        </c:scaling>
        <c:delete val="1"/>
        <c:axPos val="l"/>
        <c:majorGridlines/>
        <c:numFmt formatCode="0.0" sourceLinked="1"/>
        <c:majorTickMark val="cross"/>
        <c:minorTickMark val="cross"/>
        <c:tickLblPos val="none"/>
        <c:crossAx val="10909593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1"/>
  </c:chart>
  <c:externalData r:id="rId2">
    <c:autoUpdate val="1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182" cy="3335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38315" y="0"/>
            <a:ext cx="4235182" cy="3335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A30AF-ED07-4279-8FE2-561917B5FE27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34442"/>
            <a:ext cx="4235182" cy="3335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38315" y="6334442"/>
            <a:ext cx="4235182" cy="3335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C30D1-D283-4FFB-BFF1-3C64071CB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108325" y="554038"/>
            <a:ext cx="4864100" cy="273526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ru-RU" noProof="0"/>
              <a:t>                                       </a:t>
            </a: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1107664" y="3464504"/>
            <a:ext cx="8865958" cy="328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lvl="0"/>
            <a:r>
              <a:rPr lang="ru-RU" noProof="0"/>
              <a:t>Для правки формата примечаний щёлкните мышью</a:t>
            </a:r>
          </a:p>
        </p:txBody>
      </p:sp>
      <p:sp>
        <p:nvSpPr>
          <p:cNvPr id="332" name="PlaceHolder 3"/>
          <p:cNvSpPr>
            <a:spLocks noGrp="1"/>
          </p:cNvSpPr>
          <p:nvPr>
            <p:ph type="hdr"/>
          </p:nvPr>
        </p:nvSpPr>
        <p:spPr>
          <a:xfrm>
            <a:off x="1" y="0"/>
            <a:ext cx="4809958" cy="36497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&lt;верхний колонтитул&gt;</a:t>
            </a:r>
          </a:p>
        </p:txBody>
      </p:sp>
      <p:sp>
        <p:nvSpPr>
          <p:cNvPr id="333" name="PlaceHolder 4"/>
          <p:cNvSpPr>
            <a:spLocks noGrp="1"/>
          </p:cNvSpPr>
          <p:nvPr>
            <p:ph type="dt" idx="25"/>
          </p:nvPr>
        </p:nvSpPr>
        <p:spPr>
          <a:xfrm>
            <a:off x="6271328" y="0"/>
            <a:ext cx="4809956" cy="36497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None/>
              <a:defRPr lang="ru-RU" sz="1400" b="0" strike="noStrike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&lt;дата/время&gt;</a:t>
            </a:r>
          </a:p>
        </p:txBody>
      </p:sp>
      <p:sp>
        <p:nvSpPr>
          <p:cNvPr id="334" name="PlaceHolder 5"/>
          <p:cNvSpPr>
            <a:spLocks noGrp="1"/>
          </p:cNvSpPr>
          <p:nvPr>
            <p:ph type="ftr" idx="26"/>
          </p:nvPr>
        </p:nvSpPr>
        <p:spPr>
          <a:xfrm>
            <a:off x="1" y="6929007"/>
            <a:ext cx="4809958" cy="36497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lang="ru-RU" sz="1400" b="0" strike="noStrike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&lt;нижний колонтитул&gt;</a:t>
            </a:r>
          </a:p>
        </p:txBody>
      </p:sp>
      <p:sp>
        <p:nvSpPr>
          <p:cNvPr id="335" name="PlaceHolder 6"/>
          <p:cNvSpPr>
            <a:spLocks noGrp="1"/>
          </p:cNvSpPr>
          <p:nvPr>
            <p:ph type="sldNum" idx="27"/>
          </p:nvPr>
        </p:nvSpPr>
        <p:spPr>
          <a:xfrm>
            <a:off x="6271328" y="6929007"/>
            <a:ext cx="4809956" cy="36497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None/>
              <a:defRPr lang="ru-RU" sz="1400" b="0" strike="noStrike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5F2C3F56-24EB-4091-A328-83C480EB804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7663" y="833438"/>
            <a:ext cx="4000500" cy="2249487"/>
          </a:xfrm>
          <a:noFill/>
          <a:ln w="9525"/>
        </p:spPr>
      </p:sp>
      <p:sp>
        <p:nvSpPr>
          <p:cNvPr id="666" name="PlaceHolder 2"/>
          <p:cNvSpPr>
            <a:spLocks noGrp="1"/>
          </p:cNvSpPr>
          <p:nvPr>
            <p:ph type="body"/>
          </p:nvPr>
        </p:nvSpPr>
        <p:spPr>
          <a:xfrm>
            <a:off x="977350" y="3208917"/>
            <a:ext cx="7818798" cy="2625182"/>
          </a:xfrm>
          <a:ln/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/>
          </a:p>
        </p:txBody>
      </p:sp>
      <p:sp>
        <p:nvSpPr>
          <p:cNvPr id="667" name="PlaceHolder 3"/>
          <p:cNvSpPr>
            <a:spLocks noGrp="1"/>
          </p:cNvSpPr>
          <p:nvPr>
            <p:ph type="sldNum" sz="quarter" idx="27"/>
          </p:nvPr>
        </p:nvSpPr>
        <p:spPr>
          <a:xfrm>
            <a:off x="5538316" y="6334442"/>
            <a:ext cx="4232856" cy="333563"/>
          </a:xfrm>
        </p:spPr>
        <p:txBody>
          <a:bodyPr/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B98305B-AFA6-46F5-81BB-303F28826865}" type="slidenum">
              <a:rPr/>
              <a:pPr>
                <a:defRPr/>
              </a:pPr>
              <a:t>1</a:t>
            </a:fld>
            <a:endParaRPr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87663" y="833438"/>
            <a:ext cx="4002087" cy="2251075"/>
          </a:xfrm>
          <a:noFill/>
          <a:ln w="9525"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77350" y="3209999"/>
            <a:ext cx="7821126" cy="2625182"/>
          </a:xfrm>
          <a:noFill/>
          <a:ln w="9525"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Заменить баннер</a:t>
            </a:r>
          </a:p>
        </p:txBody>
      </p:sp>
      <p:sp>
        <p:nvSpPr>
          <p:cNvPr id="93187" name="Номер слайда 3"/>
          <p:cNvSpPr txBox="1">
            <a:spLocks noGrp="1"/>
          </p:cNvSpPr>
          <p:nvPr/>
        </p:nvSpPr>
        <p:spPr bwMode="auto">
          <a:xfrm>
            <a:off x="5538315" y="6334443"/>
            <a:ext cx="4235182" cy="3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3BD891-5C16-445B-B816-279FE99B42C2}" type="slidenum">
              <a:rPr lang="ru-RU" sz="1200">
                <a:latin typeface="Calibri" pitchFamily="34" charset="0"/>
                <a:cs typeface="DejaVu Sans"/>
              </a:rPr>
              <a:pPr algn="r"/>
              <a:t>15</a:t>
            </a:fld>
            <a:endParaRPr lang="ru-RU" sz="1200">
              <a:latin typeface="Calibri" pitchFamily="34" charset="0"/>
              <a:cs typeface="DejaVu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87663" y="833438"/>
            <a:ext cx="4002087" cy="2251075"/>
          </a:xfrm>
          <a:noFill/>
          <a:ln w="9525"/>
        </p:spPr>
      </p:sp>
      <p:sp>
        <p:nvSpPr>
          <p:cNvPr id="9523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77350" y="3209999"/>
            <a:ext cx="7821126" cy="2625182"/>
          </a:xfrm>
          <a:noFill/>
          <a:ln w="9525"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Заменить баннер</a:t>
            </a:r>
          </a:p>
        </p:txBody>
      </p:sp>
      <p:sp>
        <p:nvSpPr>
          <p:cNvPr id="95235" name="Номер слайда 3"/>
          <p:cNvSpPr txBox="1">
            <a:spLocks noGrp="1"/>
          </p:cNvSpPr>
          <p:nvPr/>
        </p:nvSpPr>
        <p:spPr bwMode="auto">
          <a:xfrm>
            <a:off x="5538315" y="6334443"/>
            <a:ext cx="4235182" cy="3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0D6322-AB84-4108-802C-162B0697BD22}" type="slidenum">
              <a:rPr lang="ru-RU" sz="1200">
                <a:latin typeface="Calibri" pitchFamily="34" charset="0"/>
                <a:cs typeface="DejaVu Sans"/>
              </a:rPr>
              <a:pPr algn="r"/>
              <a:t>16</a:t>
            </a:fld>
            <a:endParaRPr lang="ru-RU" sz="1200">
              <a:latin typeface="Calibri" pitchFamily="34" charset="0"/>
              <a:cs typeface="DejaVu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87663" y="833438"/>
            <a:ext cx="4002087" cy="2251075"/>
          </a:xfrm>
          <a:noFill/>
          <a:ln w="9525"/>
        </p:spPr>
      </p:sp>
      <p:sp>
        <p:nvSpPr>
          <p:cNvPr id="97282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77350" y="3209999"/>
            <a:ext cx="7821126" cy="2625182"/>
          </a:xfrm>
          <a:noFill/>
          <a:ln w="9525"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Заменить баннер</a:t>
            </a:r>
          </a:p>
        </p:txBody>
      </p:sp>
      <p:sp>
        <p:nvSpPr>
          <p:cNvPr id="97283" name="Номер слайда 3"/>
          <p:cNvSpPr txBox="1">
            <a:spLocks noGrp="1"/>
          </p:cNvSpPr>
          <p:nvPr/>
        </p:nvSpPr>
        <p:spPr bwMode="auto">
          <a:xfrm>
            <a:off x="5538315" y="6334443"/>
            <a:ext cx="4235182" cy="3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0A4ABD-0C09-4FCF-82F9-05B13FD31644}" type="slidenum">
              <a:rPr lang="ru-RU" sz="1200">
                <a:latin typeface="Calibri" pitchFamily="34" charset="0"/>
                <a:cs typeface="DejaVu Sans"/>
              </a:rPr>
              <a:pPr algn="r"/>
              <a:t>17</a:t>
            </a:fld>
            <a:endParaRPr lang="ru-RU" sz="1200">
              <a:latin typeface="Calibri" pitchFamily="34" charset="0"/>
              <a:cs typeface="DejaVu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87663" y="833438"/>
            <a:ext cx="4002087" cy="2251075"/>
          </a:xfrm>
          <a:noFill/>
          <a:ln w="9525"/>
        </p:spPr>
      </p:sp>
      <p:sp>
        <p:nvSpPr>
          <p:cNvPr id="9933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77350" y="3209999"/>
            <a:ext cx="7821126" cy="2625182"/>
          </a:xfrm>
          <a:noFill/>
          <a:ln w="9525"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Заменить баннер</a:t>
            </a:r>
          </a:p>
        </p:txBody>
      </p:sp>
      <p:sp>
        <p:nvSpPr>
          <p:cNvPr id="99331" name="Номер слайда 3"/>
          <p:cNvSpPr txBox="1">
            <a:spLocks noGrp="1"/>
          </p:cNvSpPr>
          <p:nvPr/>
        </p:nvSpPr>
        <p:spPr bwMode="auto">
          <a:xfrm>
            <a:off x="5538315" y="6334443"/>
            <a:ext cx="4235182" cy="3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469C19-64FB-4306-BD15-136A305AC9D8}" type="slidenum">
              <a:rPr lang="ru-RU" sz="1200">
                <a:latin typeface="Calibri" pitchFamily="34" charset="0"/>
                <a:cs typeface="DejaVu Sans"/>
              </a:rPr>
              <a:pPr algn="r"/>
              <a:t>18</a:t>
            </a:fld>
            <a:endParaRPr lang="ru-RU" sz="1200">
              <a:latin typeface="Calibri" pitchFamily="34" charset="0"/>
              <a:cs typeface="DejaVu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87663" y="833438"/>
            <a:ext cx="4002087" cy="2251075"/>
          </a:xfrm>
          <a:noFill/>
          <a:ln w="9525"/>
        </p:spPr>
      </p:sp>
      <p:sp>
        <p:nvSpPr>
          <p:cNvPr id="101378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77350" y="3209999"/>
            <a:ext cx="7821126" cy="2625182"/>
          </a:xfrm>
          <a:noFill/>
          <a:ln w="9525"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Заменить баннер</a:t>
            </a:r>
          </a:p>
        </p:txBody>
      </p:sp>
      <p:sp>
        <p:nvSpPr>
          <p:cNvPr id="101379" name="Номер слайда 3"/>
          <p:cNvSpPr txBox="1">
            <a:spLocks noGrp="1"/>
          </p:cNvSpPr>
          <p:nvPr/>
        </p:nvSpPr>
        <p:spPr bwMode="auto">
          <a:xfrm>
            <a:off x="5538315" y="6334443"/>
            <a:ext cx="4235182" cy="3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086884-7082-4C29-BD37-DFBC9BFCF9C7}" type="slidenum">
              <a:rPr lang="ru-RU" sz="1200">
                <a:latin typeface="Calibri" pitchFamily="34" charset="0"/>
                <a:cs typeface="DejaVu Sans"/>
              </a:rPr>
              <a:pPr algn="r"/>
              <a:t>19</a:t>
            </a:fld>
            <a:endParaRPr lang="ru-RU" sz="1200">
              <a:latin typeface="Calibri" pitchFamily="34" charset="0"/>
              <a:cs typeface="DejaVu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87663" y="833438"/>
            <a:ext cx="4002087" cy="2251075"/>
          </a:xfrm>
          <a:noFill/>
          <a:ln w="9525"/>
        </p:spPr>
      </p:sp>
      <p:sp>
        <p:nvSpPr>
          <p:cNvPr id="103426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77350" y="3209999"/>
            <a:ext cx="7821126" cy="2625182"/>
          </a:xfrm>
          <a:noFill/>
          <a:ln w="9525"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Заменить баннер</a:t>
            </a:r>
          </a:p>
        </p:txBody>
      </p:sp>
      <p:sp>
        <p:nvSpPr>
          <p:cNvPr id="103427" name="Номер слайда 3"/>
          <p:cNvSpPr txBox="1">
            <a:spLocks noGrp="1"/>
          </p:cNvSpPr>
          <p:nvPr/>
        </p:nvSpPr>
        <p:spPr bwMode="auto">
          <a:xfrm>
            <a:off x="5538315" y="6334443"/>
            <a:ext cx="4235182" cy="3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CD0CC7-6ED4-4EBB-938D-1E7D78EE94B0}" type="slidenum">
              <a:rPr lang="ru-RU" sz="1200">
                <a:latin typeface="Calibri" pitchFamily="34" charset="0"/>
                <a:cs typeface="DejaVu Sans"/>
              </a:rPr>
              <a:pPr algn="r"/>
              <a:t>20</a:t>
            </a:fld>
            <a:endParaRPr lang="ru-RU" sz="1200">
              <a:latin typeface="Calibri" pitchFamily="34" charset="0"/>
              <a:cs typeface="DejaVu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87663" y="833438"/>
            <a:ext cx="4002087" cy="2251075"/>
          </a:xfrm>
          <a:noFill/>
          <a:ln w="9525"/>
        </p:spPr>
      </p:sp>
      <p:sp>
        <p:nvSpPr>
          <p:cNvPr id="10547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77350" y="3209999"/>
            <a:ext cx="7821126" cy="2625182"/>
          </a:xfrm>
          <a:noFill/>
          <a:ln w="9525"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Заменить баннер</a:t>
            </a:r>
          </a:p>
        </p:txBody>
      </p:sp>
      <p:sp>
        <p:nvSpPr>
          <p:cNvPr id="105475" name="Номер слайда 3"/>
          <p:cNvSpPr txBox="1">
            <a:spLocks noGrp="1"/>
          </p:cNvSpPr>
          <p:nvPr/>
        </p:nvSpPr>
        <p:spPr bwMode="auto">
          <a:xfrm>
            <a:off x="5538315" y="6334443"/>
            <a:ext cx="4235182" cy="3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431C3E-46A6-4D40-B218-879167F78949}" type="slidenum">
              <a:rPr lang="ru-RU" sz="1200">
                <a:latin typeface="Calibri" pitchFamily="34" charset="0"/>
                <a:cs typeface="DejaVu Sans"/>
              </a:rPr>
              <a:pPr algn="r"/>
              <a:t>21</a:t>
            </a:fld>
            <a:endParaRPr lang="ru-RU" sz="1200">
              <a:latin typeface="Calibri" pitchFamily="34" charset="0"/>
              <a:cs typeface="DejaVu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7663" y="833438"/>
            <a:ext cx="4000500" cy="2249487"/>
          </a:xfrm>
          <a:noFill/>
          <a:ln w="9525"/>
        </p:spPr>
      </p:sp>
      <p:sp>
        <p:nvSpPr>
          <p:cNvPr id="666" name="PlaceHolder 2"/>
          <p:cNvSpPr>
            <a:spLocks noGrp="1"/>
          </p:cNvSpPr>
          <p:nvPr>
            <p:ph type="body"/>
          </p:nvPr>
        </p:nvSpPr>
        <p:spPr>
          <a:xfrm>
            <a:off x="977350" y="3208917"/>
            <a:ext cx="7818798" cy="2625182"/>
          </a:xfrm>
          <a:ln/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/>
          </a:p>
        </p:txBody>
      </p:sp>
      <p:sp>
        <p:nvSpPr>
          <p:cNvPr id="667" name="PlaceHolder 3"/>
          <p:cNvSpPr>
            <a:spLocks noGrp="1"/>
          </p:cNvSpPr>
          <p:nvPr>
            <p:ph type="sldNum" sz="quarter" idx="27"/>
          </p:nvPr>
        </p:nvSpPr>
        <p:spPr>
          <a:xfrm>
            <a:off x="5538316" y="6334442"/>
            <a:ext cx="4232856" cy="333563"/>
          </a:xfrm>
        </p:spPr>
        <p:txBody>
          <a:bodyPr/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5A73383-D1E5-4C6F-BB4A-D986AE4E4431}" type="slidenum">
              <a:rPr/>
              <a:pPr>
                <a:defRPr/>
              </a:pPr>
              <a:t>2</a:t>
            </a:fld>
            <a:endParaRPr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7663" y="833438"/>
            <a:ext cx="4000500" cy="2249487"/>
          </a:xfrm>
          <a:noFill/>
          <a:ln w="9525"/>
        </p:spPr>
      </p:sp>
      <p:sp>
        <p:nvSpPr>
          <p:cNvPr id="666" name="PlaceHolder 2"/>
          <p:cNvSpPr>
            <a:spLocks noGrp="1"/>
          </p:cNvSpPr>
          <p:nvPr>
            <p:ph type="body"/>
          </p:nvPr>
        </p:nvSpPr>
        <p:spPr>
          <a:xfrm>
            <a:off x="977350" y="3208917"/>
            <a:ext cx="7818798" cy="2625182"/>
          </a:xfrm>
          <a:ln/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/>
          </a:p>
        </p:txBody>
      </p:sp>
      <p:sp>
        <p:nvSpPr>
          <p:cNvPr id="667" name="PlaceHolder 3"/>
          <p:cNvSpPr>
            <a:spLocks noGrp="1"/>
          </p:cNvSpPr>
          <p:nvPr>
            <p:ph type="sldNum" sz="quarter" idx="27"/>
          </p:nvPr>
        </p:nvSpPr>
        <p:spPr>
          <a:xfrm>
            <a:off x="5538316" y="6334442"/>
            <a:ext cx="4232856" cy="333563"/>
          </a:xfrm>
        </p:spPr>
        <p:txBody>
          <a:bodyPr/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FB4F1B-3B6D-4470-A810-D3BCF36B30DD}" type="slidenum">
              <a:rPr/>
              <a:pPr>
                <a:defRPr/>
              </a:pPr>
              <a:t>3</a:t>
            </a:fld>
            <a:endParaRPr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87663" y="833438"/>
            <a:ext cx="4002087" cy="2251075"/>
          </a:xfrm>
          <a:noFill/>
          <a:ln w="9525"/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77350" y="3209999"/>
            <a:ext cx="7821126" cy="2625182"/>
          </a:xfrm>
          <a:noFill/>
          <a:ln w="9525"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Заменить баннер</a:t>
            </a:r>
          </a:p>
        </p:txBody>
      </p:sp>
      <p:sp>
        <p:nvSpPr>
          <p:cNvPr id="80899" name="Номер слайда 3"/>
          <p:cNvSpPr txBox="1">
            <a:spLocks noGrp="1"/>
          </p:cNvSpPr>
          <p:nvPr/>
        </p:nvSpPr>
        <p:spPr bwMode="auto">
          <a:xfrm>
            <a:off x="5538315" y="6334443"/>
            <a:ext cx="4235182" cy="3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418BCA-B8E0-464D-A618-3FBB8BBA5F0B}" type="slidenum">
              <a:rPr lang="ru-RU" sz="1200">
                <a:latin typeface="Calibri" pitchFamily="34" charset="0"/>
                <a:cs typeface="DejaVu Sans"/>
              </a:rPr>
              <a:pPr algn="r"/>
              <a:t>9</a:t>
            </a:fld>
            <a:endParaRPr lang="ru-RU" sz="1200">
              <a:latin typeface="Calibri" pitchFamily="34" charset="0"/>
              <a:cs typeface="DejaVu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87663" y="833438"/>
            <a:ext cx="4002087" cy="2251075"/>
          </a:xfrm>
          <a:noFill/>
          <a:ln w="9525"/>
        </p:spPr>
      </p:sp>
      <p:sp>
        <p:nvSpPr>
          <p:cNvPr id="82946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77350" y="3209999"/>
            <a:ext cx="7821126" cy="2625182"/>
          </a:xfrm>
          <a:noFill/>
          <a:ln w="9525"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Заменить баннер</a:t>
            </a:r>
          </a:p>
        </p:txBody>
      </p:sp>
      <p:sp>
        <p:nvSpPr>
          <p:cNvPr id="82947" name="Номер слайда 3"/>
          <p:cNvSpPr txBox="1">
            <a:spLocks noGrp="1"/>
          </p:cNvSpPr>
          <p:nvPr/>
        </p:nvSpPr>
        <p:spPr bwMode="auto">
          <a:xfrm>
            <a:off x="5538315" y="6334443"/>
            <a:ext cx="4235182" cy="3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3FDD69-23F0-4338-B0B5-23CA34E813F8}" type="slidenum">
              <a:rPr lang="ru-RU" sz="1200">
                <a:latin typeface="Calibri" pitchFamily="34" charset="0"/>
                <a:cs typeface="DejaVu Sans"/>
              </a:rPr>
              <a:pPr algn="r"/>
              <a:t>10</a:t>
            </a:fld>
            <a:endParaRPr lang="ru-RU" sz="1200">
              <a:latin typeface="Calibri" pitchFamily="34" charset="0"/>
              <a:cs typeface="DejaVu San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87663" y="833438"/>
            <a:ext cx="4002087" cy="2251075"/>
          </a:xfrm>
          <a:noFill/>
          <a:ln w="9525"/>
        </p:spPr>
      </p:sp>
      <p:sp>
        <p:nvSpPr>
          <p:cNvPr id="8499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77350" y="3209999"/>
            <a:ext cx="7821126" cy="2625182"/>
          </a:xfrm>
          <a:noFill/>
          <a:ln w="9525"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Заменить баннер</a:t>
            </a:r>
          </a:p>
        </p:txBody>
      </p:sp>
      <p:sp>
        <p:nvSpPr>
          <p:cNvPr id="84995" name="Номер слайда 3"/>
          <p:cNvSpPr txBox="1">
            <a:spLocks noGrp="1"/>
          </p:cNvSpPr>
          <p:nvPr/>
        </p:nvSpPr>
        <p:spPr bwMode="auto">
          <a:xfrm>
            <a:off x="5538315" y="6334443"/>
            <a:ext cx="4235182" cy="3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4A1E26-4391-44BA-8C35-6857EE82387D}" type="slidenum">
              <a:rPr lang="ru-RU" sz="1200">
                <a:latin typeface="Calibri" pitchFamily="34" charset="0"/>
                <a:cs typeface="DejaVu Sans"/>
              </a:rPr>
              <a:pPr algn="r"/>
              <a:t>11</a:t>
            </a:fld>
            <a:endParaRPr lang="ru-RU" sz="1200">
              <a:latin typeface="Calibri" pitchFamily="34" charset="0"/>
              <a:cs typeface="DejaVu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87663" y="833438"/>
            <a:ext cx="4002087" cy="2251075"/>
          </a:xfrm>
          <a:noFill/>
          <a:ln w="9525"/>
        </p:spPr>
      </p:sp>
      <p:sp>
        <p:nvSpPr>
          <p:cNvPr id="87042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77350" y="3209999"/>
            <a:ext cx="7821126" cy="2625182"/>
          </a:xfrm>
          <a:noFill/>
          <a:ln w="9525"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Заменить баннер</a:t>
            </a:r>
          </a:p>
        </p:txBody>
      </p:sp>
      <p:sp>
        <p:nvSpPr>
          <p:cNvPr id="87043" name="Номер слайда 3"/>
          <p:cNvSpPr txBox="1">
            <a:spLocks noGrp="1"/>
          </p:cNvSpPr>
          <p:nvPr/>
        </p:nvSpPr>
        <p:spPr bwMode="auto">
          <a:xfrm>
            <a:off x="5538315" y="6334443"/>
            <a:ext cx="4235182" cy="3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5C4F58-46AE-4DE1-A812-5B9106C8FF99}" type="slidenum">
              <a:rPr lang="ru-RU" sz="1200">
                <a:latin typeface="Calibri" pitchFamily="34" charset="0"/>
                <a:cs typeface="DejaVu Sans"/>
              </a:rPr>
              <a:pPr algn="r"/>
              <a:t>12</a:t>
            </a:fld>
            <a:endParaRPr lang="ru-RU" sz="1200">
              <a:latin typeface="Calibri" pitchFamily="34" charset="0"/>
              <a:cs typeface="DejaVu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87663" y="833438"/>
            <a:ext cx="4002087" cy="2251075"/>
          </a:xfrm>
          <a:noFill/>
          <a:ln w="9525"/>
        </p:spPr>
      </p:sp>
      <p:sp>
        <p:nvSpPr>
          <p:cNvPr id="8909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77350" y="3209999"/>
            <a:ext cx="7821126" cy="2625182"/>
          </a:xfrm>
          <a:noFill/>
          <a:ln w="9525"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Заменить баннер</a:t>
            </a:r>
          </a:p>
        </p:txBody>
      </p:sp>
      <p:sp>
        <p:nvSpPr>
          <p:cNvPr id="89091" name="Номер слайда 3"/>
          <p:cNvSpPr txBox="1">
            <a:spLocks noGrp="1"/>
          </p:cNvSpPr>
          <p:nvPr/>
        </p:nvSpPr>
        <p:spPr bwMode="auto">
          <a:xfrm>
            <a:off x="5538315" y="6334443"/>
            <a:ext cx="4235182" cy="3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C86F2F-698B-4A8D-9381-33F806F40A10}" type="slidenum">
              <a:rPr lang="ru-RU" sz="1200">
                <a:latin typeface="Calibri" pitchFamily="34" charset="0"/>
                <a:cs typeface="DejaVu Sans"/>
              </a:rPr>
              <a:pPr algn="r"/>
              <a:t>13</a:t>
            </a:fld>
            <a:endParaRPr lang="ru-RU" sz="1200">
              <a:latin typeface="Calibri" pitchFamily="34" charset="0"/>
              <a:cs typeface="DejaVu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87663" y="833438"/>
            <a:ext cx="4002087" cy="2251075"/>
          </a:xfrm>
          <a:noFill/>
          <a:ln w="9525"/>
        </p:spPr>
      </p:sp>
      <p:sp>
        <p:nvSpPr>
          <p:cNvPr id="91138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77350" y="3209999"/>
            <a:ext cx="7821126" cy="2625182"/>
          </a:xfrm>
          <a:noFill/>
          <a:ln w="9525"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Заменить баннер</a:t>
            </a:r>
          </a:p>
        </p:txBody>
      </p:sp>
      <p:sp>
        <p:nvSpPr>
          <p:cNvPr id="91139" name="Номер слайда 3"/>
          <p:cNvSpPr txBox="1">
            <a:spLocks noGrp="1"/>
          </p:cNvSpPr>
          <p:nvPr/>
        </p:nvSpPr>
        <p:spPr bwMode="auto">
          <a:xfrm>
            <a:off x="5538315" y="6334443"/>
            <a:ext cx="4235182" cy="33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20F183-28B0-4549-9A3D-0F0240CD8AF2}" type="slidenum">
              <a:rPr lang="ru-RU" sz="1200">
                <a:latin typeface="Calibri" pitchFamily="34" charset="0"/>
                <a:cs typeface="DejaVu Sans"/>
              </a:rPr>
              <a:pPr algn="r"/>
              <a:t>14</a:t>
            </a:fld>
            <a:endParaRPr lang="ru-RU" sz="1200">
              <a:latin typeface="Calibri" pitchFamily="34" charset="0"/>
              <a:cs typeface="DejaVu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39459-98A5-49E3-B082-14B4954B40C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25D9A-843E-4737-A78E-A82514CCF92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6B36-B0E4-4962-8710-0B42669143D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AA8C-13E8-4ED1-83DB-50516FBFC3D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F29C-18EA-4808-A5D1-3DD8B2DCDA6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2F328-BA5D-4E9B-B315-9EFA376F110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60747-733F-480B-B06B-430F94A6D9E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994BC-A95C-4A4C-8952-054DDB6BB1F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851C-0955-44B1-88B3-996CE126291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606A-6726-4B48-A465-27B6545F67A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2CC1A-C859-4B85-A083-99BFC693FBE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B59A8-1823-413D-B877-31EAB0B40B6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93D93-DB4F-4DC2-AF6F-B4126E2316F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C452F-4AA0-4784-A42A-97BA8B19399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821FC-107A-495D-A010-9EBA30D9477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BF7B2-0E5B-4265-A13F-0971E727025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7CC7E-A20C-494E-B0AF-28FC91F9135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2D5A3-9C60-4BBD-BAE5-3398B037A7E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79555-417A-4804-B1A0-1101632D888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1615-5C2A-4A07-8252-0B178A7412B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F169-8FBC-47FE-9AEB-2A59A3F18BE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8BEB9-0BB2-4231-AAD4-5ACCF217386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1509-47AA-4F1D-91E5-34C1F7AD3A2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CBF0-AC22-47D9-ADE1-F4EC98A1300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27C8-CE16-44C6-B635-2035F8E4DAA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D6B8C-543F-477B-8F9F-D34ED12EE12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8C156-8633-4896-B4AE-38EB13C6999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690B-7D0A-4C6B-B639-2C0A664E6A1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273D-AA21-434B-919E-3D84CF11BED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7A509-88DB-4F9F-95F4-454657F3CED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C6C7-83AC-425C-A7BB-B5F5DBDAE1C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C7CD6-431D-487C-9585-72A772A33EA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C33AD-FFFA-48E2-9EB5-FC2C42A805D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622C8-D469-4598-9F59-EC2679B14CC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2F67-AB37-4C16-A879-5D25880BFF8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64DC9-A286-44D1-BB37-FC658EF13ED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A9830-750F-482B-A9F5-F3A83ED2BD4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3C165-2DE6-4BCE-81A2-9C72ABFA352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3B7A-8504-45C4-BBE7-8E27482C0AC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D3FC8-9703-47F3-8A49-2EC09B32CC9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E6C8A-B07F-4806-ACC3-43B8A173BE3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2D72A-D9FE-4AF4-8D4C-8E1AD86601E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2F17-DD8D-4A74-81EF-78C25CBF0EA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78F9-441F-4ACD-B9A2-15ECD380A66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B165E-D1ED-420F-8031-E954EECC13B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D2E5-45AD-46E9-BF15-0DDFAC58AA0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15458-9634-4F2B-A9DB-B2C1B3F4E52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9EA17-DE47-4BEF-9E52-5FE71D4C637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6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6B40F-5D05-488F-95BD-850327C2574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AB27F-73C8-4A04-BE7B-87F83868137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91ECF-8D69-4027-ADF9-683140AE957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8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90BC-42AC-401A-A448-48BCE4FF407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28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28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28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28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lstStyle/>
          <a:p>
            <a:endParaRPr lang="ru-RU"/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0CB57-CF32-43E8-9257-2B21FDE8F0D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8366-BF45-4895-A7F1-2B0B6EF381B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F7B9-A769-47D7-B25C-F4ED76A1C28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375D7-3125-45CB-9971-F7F30DDAE344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E31E6-0CF9-418C-BCB4-5731694F7D9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1213" cy="11445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заглавия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ftr" idx="4"/>
          </p:nvPr>
        </p:nvSpPr>
        <p:spPr>
          <a:xfrm>
            <a:off x="4038600" y="6356350"/>
            <a:ext cx="4113213" cy="36353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  <a:cs typeface="+mn-cs"/>
              </a:defRPr>
            </a:lvl1pPr>
          </a:lstStyle>
          <a:p>
            <a:pPr>
              <a:defRPr/>
            </a:pPr>
            <a:r>
              <a:t>&lt;нижний колонтитул&gt;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5"/>
          </p:nvPr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  <a:cs typeface="+mn-cs"/>
              </a:defRPr>
            </a:lvl1pPr>
          </a:lstStyle>
          <a:p>
            <a:pPr>
              <a:defRPr/>
            </a:pPr>
            <a:fld id="{E1849389-8E94-4506-8612-509CE078B2E4}" type="slidenum">
              <a:rPr/>
              <a:pPr>
                <a:defRPr/>
              </a:pPr>
              <a:t>‹#›</a:t>
            </a:fld>
            <a:endParaRPr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6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lang="ru-RU" sz="1400" b="0" strike="noStrike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4038600" y="6356350"/>
            <a:ext cx="4113213" cy="36353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  <a:cs typeface="+mn-cs"/>
              </a:defRPr>
            </a:lvl1pPr>
          </a:lstStyle>
          <a:p>
            <a:pPr>
              <a:defRPr/>
            </a:pPr>
            <a:r>
              <a:t>&lt;нижний колонтитул&gt;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  <a:cs typeface="+mn-cs"/>
              </a:defRPr>
            </a:lvl1pPr>
          </a:lstStyle>
          <a:p>
            <a:pPr>
              <a:defRPr/>
            </a:pPr>
            <a:fld id="{08A4820E-A7DD-41A4-B84B-30B024E9C871}" type="slidenum">
              <a:rPr/>
              <a:pPr>
                <a:defRPr/>
              </a:pPr>
              <a:t>‹#›</a:t>
            </a:fld>
            <a:endParaRPr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lang="ru-RU" sz="1400" b="0" strike="noStrike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&lt;дата/время&gt;</a:t>
            </a:r>
          </a:p>
        </p:txBody>
      </p:sp>
      <p:sp>
        <p:nvSpPr>
          <p:cNvPr id="14341" name="PlaceHolder 4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заглавия щёлкните мышью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10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strike="noStrike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&lt;нижний колонтитул&gt;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sldNum" idx="11"/>
          </p:nvPr>
        </p:nvSpPr>
        <p:spPr>
          <a:xfrm>
            <a:off x="8610600" y="6356350"/>
            <a:ext cx="2741613" cy="36512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DBA42F14-91BE-4313-886F-8342213EE90A}" type="slidenum">
              <a:rPr/>
              <a:pPr>
                <a:defRPr/>
              </a:pPr>
              <a:t>‹#›</a:t>
            </a:fld>
            <a:endParaRPr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lang="ru-RU" sz="1400" b="0" strike="noStrike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&lt;дата/время&gt;</a:t>
            </a:r>
          </a:p>
        </p:txBody>
      </p:sp>
      <p:sp>
        <p:nvSpPr>
          <p:cNvPr id="27653" name="PlaceHolder 4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заглавия щёлкните мышью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ftr" idx="13"/>
          </p:nvPr>
        </p:nvSpPr>
        <p:spPr>
          <a:xfrm>
            <a:off x="4038600" y="6356350"/>
            <a:ext cx="4113213" cy="3635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strike="noStrike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&lt;нижний колонтитул&gt;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sldNum" idx="14"/>
          </p:nvPr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  <a:cs typeface="+mn-cs"/>
              </a:defRPr>
            </a:lvl1pPr>
          </a:lstStyle>
          <a:p>
            <a:pPr>
              <a:defRPr/>
            </a:pPr>
            <a:fld id="{4838C5D8-81D9-4EA3-9385-C387E39DC8F1}" type="slidenum">
              <a:rPr/>
              <a:pPr>
                <a:defRPr/>
              </a:pPr>
              <a:t>‹#›</a:t>
            </a:fld>
            <a:endParaRPr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dt" idx="15"/>
          </p:nvPr>
        </p:nvSpPr>
        <p:spPr>
          <a:xfrm>
            <a:off x="8382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lang="ru-RU" sz="1400" b="0" strike="noStrike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&lt;дата/время&gt;</a:t>
            </a:r>
          </a:p>
        </p:txBody>
      </p:sp>
      <p:sp>
        <p:nvSpPr>
          <p:cNvPr id="39941" name="PlaceHolder 4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заглавия щёлкните мышью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bg object 16"/>
          <p:cNvSpPr/>
          <p:nvPr/>
        </p:nvSpPr>
        <p:spPr>
          <a:xfrm>
            <a:off x="0" y="0"/>
            <a:ext cx="12190413" cy="6856413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1F6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PlaceHolder 1"/>
          <p:cNvSpPr>
            <a:spLocks noGrp="1"/>
          </p:cNvSpPr>
          <p:nvPr>
            <p:ph type="ftr" idx="19"/>
          </p:nvPr>
        </p:nvSpPr>
        <p:spPr>
          <a:xfrm>
            <a:off x="4144963" y="6378575"/>
            <a:ext cx="3900487" cy="3413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  <a:cs typeface="+mn-cs"/>
              </a:defRPr>
            </a:lvl1pPr>
          </a:lstStyle>
          <a:p>
            <a:pPr>
              <a:defRPr/>
            </a:pPr>
            <a:r>
              <a:t>&lt;нижний колонтитул&gt;</a:t>
            </a:r>
          </a:p>
        </p:txBody>
      </p:sp>
      <p:sp>
        <p:nvSpPr>
          <p:cNvPr id="249" name="PlaceHolder 2"/>
          <p:cNvSpPr>
            <a:spLocks noGrp="1"/>
          </p:cNvSpPr>
          <p:nvPr>
            <p:ph type="sldNum" idx="20"/>
          </p:nvPr>
        </p:nvSpPr>
        <p:spPr>
          <a:xfrm>
            <a:off x="8778875" y="6378575"/>
            <a:ext cx="2801938" cy="3413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ru-RU" sz="1400" b="0" strike="noStrike" spc="-1">
                <a:solidFill>
                  <a:srgbClr val="B2B2B2"/>
                </a:solidFill>
                <a:latin typeface="Times New Roman"/>
                <a:ea typeface="DejaVu Sans"/>
                <a:cs typeface="+mn-cs"/>
              </a:defRPr>
            </a:lvl1pPr>
          </a:lstStyle>
          <a:p>
            <a:pPr>
              <a:defRPr/>
            </a:pPr>
            <a:fld id="{E897818C-F647-4031-A764-782734E2359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250" name="PlaceHolder 3"/>
          <p:cNvSpPr>
            <a:spLocks noGrp="1"/>
          </p:cNvSpPr>
          <p:nvPr>
            <p:ph type="dt" idx="21"/>
          </p:nvPr>
        </p:nvSpPr>
        <p:spPr>
          <a:xfrm>
            <a:off x="609600" y="6378575"/>
            <a:ext cx="2803525" cy="3413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lang="ru-RU" sz="1400" b="0" strike="noStrike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t>&lt;дата/время&gt;</a:t>
            </a:r>
          </a:p>
        </p:txBody>
      </p:sp>
      <p:sp>
        <p:nvSpPr>
          <p:cNvPr id="52230" name="PlaceHolder 4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заглавия щёлкните мышью</a:t>
            </a: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2.xls"/><Relationship Id="rId5" Type="http://schemas.openxmlformats.org/officeDocument/2006/relationships/image" Target="../media/image2.png"/><Relationship Id="rId4" Type="http://schemas.openxmlformats.org/officeDocument/2006/relationships/oleObject" Target="../embeddings/_____Microsoft_Office_Excel_97-20031.xls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8" y="404813"/>
            <a:ext cx="100806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>
            <a:extLst/>
          </p:cNvPr>
          <p:cNvSpPr txBox="1">
            <a:spLocks/>
          </p:cNvSpPr>
          <p:nvPr/>
        </p:nvSpPr>
        <p:spPr>
          <a:xfrm>
            <a:off x="1084263" y="439738"/>
            <a:ext cx="9421812" cy="7747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600" b="1" spc="-1">
                <a:solidFill>
                  <a:srgbClr val="074593"/>
                </a:solidFill>
                <a:latin typeface="Franklin Gothic Demi"/>
                <a:cs typeface="+mn-cs"/>
              </a:rPr>
              <a:t>Избирательные кампании </a:t>
            </a:r>
            <a:br>
              <a:rPr lang="ru-RU" altLang="ru-RU" sz="2600" b="1" spc="-1">
                <a:solidFill>
                  <a:srgbClr val="074593"/>
                </a:solidFill>
                <a:latin typeface="Franklin Gothic Demi"/>
                <a:cs typeface="+mn-cs"/>
              </a:rPr>
            </a:br>
            <a:r>
              <a:rPr lang="ru-RU" altLang="ru-RU" sz="2600" b="1" spc="-1">
                <a:solidFill>
                  <a:srgbClr val="074593"/>
                </a:solidFill>
                <a:latin typeface="Franklin Gothic Demi"/>
                <a:cs typeface="+mn-cs"/>
              </a:rPr>
              <a:t>на территории Томской области</a:t>
            </a:r>
            <a:endParaRPr lang="ru-RU" altLang="ru-RU" sz="2600" b="1" spc="-1" dirty="0">
              <a:solidFill>
                <a:srgbClr val="074593"/>
              </a:solidFill>
              <a:latin typeface="Franklin Gothic Demi"/>
              <a:cs typeface="+mn-cs"/>
            </a:endParaRPr>
          </a:p>
        </p:txBody>
      </p:sp>
      <p:pic>
        <p:nvPicPr>
          <p:cNvPr id="65539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5138" y="41275"/>
            <a:ext cx="2908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4">
            <a:extLst/>
          </p:cNvPr>
          <p:cNvSpPr txBox="1">
            <a:spLocks/>
          </p:cNvSpPr>
          <p:nvPr/>
        </p:nvSpPr>
        <p:spPr>
          <a:xfrm>
            <a:off x="1052513" y="2327275"/>
            <a:ext cx="4367212" cy="25241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ru-RU" sz="1600" b="1" kern="0" spc="-1">
                <a:solidFill>
                  <a:srgbClr val="074593"/>
                </a:solidFill>
                <a:latin typeface="Franklin Gothic Medium Cond"/>
                <a:ea typeface="+mn-ea"/>
                <a:cs typeface="+mn-cs"/>
              </a:rPr>
              <a:t>Выборы Губернатора Томской области</a:t>
            </a:r>
            <a:endParaRPr lang="ru-RU" sz="1600" b="1" kern="0" spc="-1" dirty="0">
              <a:solidFill>
                <a:srgbClr val="074593"/>
              </a:solidFill>
              <a:latin typeface="Franklin Gothic Medium Cond"/>
              <a:ea typeface="+mn-ea"/>
              <a:cs typeface="+mn-cs"/>
            </a:endParaRPr>
          </a:p>
        </p:txBody>
      </p:sp>
      <p:sp>
        <p:nvSpPr>
          <p:cNvPr id="65541" name="Текст 6"/>
          <p:cNvSpPr txBox="1">
            <a:spLocks/>
          </p:cNvSpPr>
          <p:nvPr/>
        </p:nvSpPr>
        <p:spPr bwMode="auto">
          <a:xfrm>
            <a:off x="6096000" y="2205038"/>
            <a:ext cx="438308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F5F5F5"/>
              </a:buClr>
              <a:buFont typeface="Wingdings 3" pitchFamily="18" charset="2"/>
              <a:buNone/>
            </a:pPr>
            <a:r>
              <a:rPr lang="ru-RU" altLang="ru-RU" sz="2400" b="1" dirty="0" smtClean="0">
                <a:solidFill>
                  <a:srgbClr val="074593"/>
                </a:solidFill>
                <a:latin typeface="Franklin Gothic Medium Cond" pitchFamily="34" charset="0"/>
                <a:cs typeface="DejaVu Sans"/>
              </a:rPr>
              <a:t>13</a:t>
            </a:r>
            <a:r>
              <a:rPr lang="en-US" altLang="ru-RU" sz="2400" b="1" dirty="0" smtClean="0">
                <a:solidFill>
                  <a:srgbClr val="074593"/>
                </a:solidFill>
                <a:latin typeface="Franklin Gothic Medium Cond" pitchFamily="34" charset="0"/>
                <a:cs typeface="DejaVu Sans"/>
              </a:rPr>
              <a:t>0</a:t>
            </a:r>
            <a:r>
              <a:rPr lang="ru-RU" altLang="ru-RU" sz="1600" b="1" dirty="0" smtClean="0">
                <a:solidFill>
                  <a:srgbClr val="074593"/>
                </a:solidFill>
                <a:latin typeface="Franklin Gothic Medium Cond" pitchFamily="34" charset="0"/>
                <a:cs typeface="DejaVu Sans"/>
              </a:rPr>
              <a:t>   </a:t>
            </a:r>
            <a:r>
              <a:rPr lang="ru-RU" altLang="ru-RU" sz="1600" b="1" dirty="0">
                <a:solidFill>
                  <a:srgbClr val="074593"/>
                </a:solidFill>
                <a:latin typeface="Franklin Gothic Medium Cond" pitchFamily="34" charset="0"/>
                <a:cs typeface="DejaVu Sans"/>
              </a:rPr>
              <a:t>муниципальная избирательная кампания</a:t>
            </a:r>
          </a:p>
        </p:txBody>
      </p:sp>
      <p:pic>
        <p:nvPicPr>
          <p:cNvPr id="65542" name="Объект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2513" y="3148013"/>
            <a:ext cx="4367212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141663"/>
            <a:ext cx="4367213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79400"/>
            <a:ext cx="11255375" cy="752475"/>
          </a:xfrm>
        </p:spPr>
        <p:txBody>
          <a:bodyPr lIns="91440" tIns="45720" rIns="91440" bIns="45720" anchor="t"/>
          <a:lstStyle/>
          <a:p>
            <a:r>
              <a:rPr lang="ru-RU" sz="2200" b="1" smtClean="0">
                <a:solidFill>
                  <a:srgbClr val="074593"/>
                </a:solidFill>
                <a:latin typeface="DejaVu Sans"/>
                <a:cs typeface="Arial" charset="0"/>
              </a:rPr>
              <a:t>Процесс дистанционного электронного голосования на Портале ДЭГ. Шаг 2</a:t>
            </a: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5232400" y="1628775"/>
            <a:ext cx="88900" cy="108108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23" name="TextBox 7"/>
          <p:cNvSpPr txBox="1">
            <a:spLocks noChangeArrowheads="1"/>
          </p:cNvSpPr>
          <p:nvPr/>
        </p:nvSpPr>
        <p:spPr bwMode="auto">
          <a:xfrm>
            <a:off x="385763" y="1550988"/>
            <a:ext cx="4681537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latin typeface="Calibri" pitchFamily="34" charset="0"/>
                <a:cs typeface="DejaVu Sans"/>
              </a:rPr>
              <a:t>Перед Вами откроется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страница для авторизации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и идентификации</a:t>
            </a:r>
          </a:p>
          <a:p>
            <a:pPr algn="r"/>
            <a:endParaRPr lang="ru-RU" sz="2000">
              <a:latin typeface="Calibri" pitchFamily="34" charset="0"/>
              <a:cs typeface="DejaVu Sans"/>
            </a:endParaRPr>
          </a:p>
          <a:p>
            <a:pPr algn="r"/>
            <a:endParaRPr lang="ru-RU" sz="20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Введите свой логин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(в качестве логина используйте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адрес электронной почты или СНИЛС) и пароль,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используемые вами для входа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на портале Госуслуг </a:t>
            </a:r>
          </a:p>
          <a:p>
            <a:pPr algn="r"/>
            <a:endParaRPr lang="ru-RU" sz="2000">
              <a:latin typeface="Calibri" pitchFamily="34" charset="0"/>
              <a:cs typeface="DejaVu Sans"/>
            </a:endParaRPr>
          </a:p>
          <a:p>
            <a:pPr algn="r"/>
            <a:endParaRPr lang="ru-RU" sz="20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Нажмите кнопку «Войти»</a:t>
            </a:r>
          </a:p>
        </p:txBody>
      </p:sp>
      <p:pic>
        <p:nvPicPr>
          <p:cNvPr id="8192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1538" y="1125538"/>
            <a:ext cx="5510212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>
            <a:extLst/>
          </p:cNvPr>
          <p:cNvSpPr/>
          <p:nvPr/>
        </p:nvSpPr>
        <p:spPr>
          <a:xfrm>
            <a:off x="6575425" y="2895600"/>
            <a:ext cx="2355850" cy="114935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6575425" y="4443413"/>
            <a:ext cx="2355850" cy="63658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>
            <a:extLst/>
          </p:cNvPr>
          <p:cNvSpPr/>
          <p:nvPr/>
        </p:nvSpPr>
        <p:spPr>
          <a:xfrm>
            <a:off x="5232400" y="3213100"/>
            <a:ext cx="88900" cy="1692275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>
            <a:extLst/>
          </p:cNvPr>
          <p:cNvSpPr/>
          <p:nvPr/>
        </p:nvSpPr>
        <p:spPr>
          <a:xfrm>
            <a:off x="5232400" y="5661025"/>
            <a:ext cx="88900" cy="360363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79400"/>
            <a:ext cx="11255375" cy="752475"/>
          </a:xfrm>
        </p:spPr>
        <p:txBody>
          <a:bodyPr lIns="91440" tIns="45720" rIns="91440" bIns="45720" anchor="t"/>
          <a:lstStyle/>
          <a:p>
            <a:r>
              <a:rPr lang="ru-RU" sz="2200" b="1" smtClean="0">
                <a:solidFill>
                  <a:srgbClr val="074593"/>
                </a:solidFill>
                <a:latin typeface="DejaVu Sans"/>
                <a:cs typeface="Arial" charset="0"/>
              </a:rPr>
              <a:t>Процесс дистанционного электронного голосования на Портале ДЭГ. Шаг 3</a:t>
            </a: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5138738" y="1304925"/>
            <a:ext cx="88900" cy="162083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971" name="TextBox 7"/>
          <p:cNvSpPr txBox="1">
            <a:spLocks noChangeArrowheads="1"/>
          </p:cNvSpPr>
          <p:nvPr/>
        </p:nvSpPr>
        <p:spPr bwMode="auto">
          <a:xfrm>
            <a:off x="479425" y="1268413"/>
            <a:ext cx="459581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latin typeface="Calibri" pitchFamily="34" charset="0"/>
                <a:cs typeface="DejaVu Sans"/>
              </a:rPr>
              <a:t>В случае корректного ввода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логина и пароля Вам будет предложено дать разрешение на доступ к своим данным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(только в случае первого входа) </a:t>
            </a:r>
          </a:p>
          <a:p>
            <a:pPr algn="r"/>
            <a:endParaRPr lang="ru-RU" sz="2000">
              <a:latin typeface="Calibri" pitchFamily="34" charset="0"/>
              <a:cs typeface="DejaVu Sans"/>
            </a:endParaRPr>
          </a:p>
          <a:p>
            <a:pPr algn="r"/>
            <a:endParaRPr lang="ru-RU" sz="20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Это необходимо для того, </a:t>
            </a:r>
            <a:endParaRPr lang="en-US" sz="20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чтобы система ДЭГ могла найти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Вас в списке избирателей </a:t>
            </a:r>
            <a:endParaRPr lang="en-US" sz="20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и при выдаче бюллетеня проставить в список избирателей серию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и номер паспорта</a:t>
            </a:r>
          </a:p>
        </p:txBody>
      </p:sp>
      <p:pic>
        <p:nvPicPr>
          <p:cNvPr id="8397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1538" y="1341438"/>
            <a:ext cx="5859462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331200" y="2641600"/>
            <a:ext cx="1127125" cy="193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9367838" y="5370513"/>
            <a:ext cx="1327150" cy="51276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>
            <a:extLst/>
          </p:cNvPr>
          <p:cNvSpPr/>
          <p:nvPr/>
        </p:nvSpPr>
        <p:spPr>
          <a:xfrm>
            <a:off x="5140325" y="3322638"/>
            <a:ext cx="88900" cy="2052637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79400"/>
            <a:ext cx="11255375" cy="752475"/>
          </a:xfrm>
        </p:spPr>
        <p:txBody>
          <a:bodyPr lIns="91440" tIns="45720" rIns="91440" bIns="45720" anchor="t"/>
          <a:lstStyle/>
          <a:p>
            <a:r>
              <a:rPr lang="ru-RU" sz="2200" b="1" smtClean="0">
                <a:solidFill>
                  <a:srgbClr val="074593"/>
                </a:solidFill>
                <a:latin typeface="DejaVu Sans"/>
                <a:cs typeface="Arial" charset="0"/>
              </a:rPr>
              <a:t>Процесс дистанционного электронного голосования на Портале ДЭГ. Шаг 4</a:t>
            </a: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5375275" y="1484313"/>
            <a:ext cx="73025" cy="3097212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019" name="TextBox 7"/>
          <p:cNvSpPr txBox="1">
            <a:spLocks noChangeArrowheads="1"/>
          </p:cNvSpPr>
          <p:nvPr/>
        </p:nvSpPr>
        <p:spPr bwMode="auto">
          <a:xfrm>
            <a:off x="407988" y="1412875"/>
            <a:ext cx="45958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latin typeface="Calibri" pitchFamily="34" charset="0"/>
                <a:cs typeface="DejaVu Sans"/>
              </a:rPr>
              <a:t>Если Вы предоставите права доступа к вашим данным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Порталу ДЭГ, то на следующем шаге будете перенаправлены </a:t>
            </a:r>
            <a:endParaRPr lang="en-US" sz="20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на экран, где отобразятся доступные выборы: «Выборы Губернатора Томской области», и информация о том, что Вам доступен один бюллетень. Нажмите кнопку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«Перейти к голосованию»</a:t>
            </a:r>
            <a:r>
              <a:rPr lang="ru-RU" sz="2000">
                <a:solidFill>
                  <a:schemeClr val="bg1"/>
                </a:solidFill>
                <a:latin typeface="Calibri" pitchFamily="34" charset="0"/>
                <a:cs typeface="DejaVu Sans"/>
              </a:rPr>
              <a:t>  </a:t>
            </a:r>
          </a:p>
        </p:txBody>
      </p:sp>
      <p:pic>
        <p:nvPicPr>
          <p:cNvPr id="8602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1538" y="1196975"/>
            <a:ext cx="5805487" cy="47879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6911975" y="2465388"/>
            <a:ext cx="3903663" cy="141446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022" name="Rectangle 17"/>
          <p:cNvSpPr>
            <a:spLocks noChangeArrowheads="1"/>
          </p:cNvSpPr>
          <p:nvPr/>
        </p:nvSpPr>
        <p:spPr bwMode="auto">
          <a:xfrm>
            <a:off x="7175500" y="2565400"/>
            <a:ext cx="3476625" cy="7588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entury Gothic" pitchFamily="34" charset="0"/>
              <a:cs typeface="DejaVu Sans"/>
            </a:endParaRPr>
          </a:p>
        </p:txBody>
      </p:sp>
      <p:sp>
        <p:nvSpPr>
          <p:cNvPr id="86023" name="Rectangle 16"/>
          <p:cNvSpPr>
            <a:spLocks noChangeArrowheads="1"/>
          </p:cNvSpPr>
          <p:nvPr/>
        </p:nvSpPr>
        <p:spPr bwMode="auto">
          <a:xfrm>
            <a:off x="7175500" y="2636838"/>
            <a:ext cx="32813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ru-RU" sz="1600" b="1">
                <a:solidFill>
                  <a:srgbClr val="0000C4"/>
                </a:solidFill>
                <a:latin typeface="Century Gothic" pitchFamily="34" charset="0"/>
                <a:cs typeface="DejaVu Sans"/>
              </a:rPr>
              <a:t>ВЫБОРЫ ГУБЕРНАТОРА ТОМСКОЙ ОБЛАСТИ</a:t>
            </a:r>
          </a:p>
        </p:txBody>
      </p:sp>
      <p:sp>
        <p:nvSpPr>
          <p:cNvPr id="86024" name="Rectangle 18"/>
          <p:cNvSpPr>
            <a:spLocks noChangeArrowheads="1"/>
          </p:cNvSpPr>
          <p:nvPr/>
        </p:nvSpPr>
        <p:spPr bwMode="auto">
          <a:xfrm>
            <a:off x="8759825" y="5661025"/>
            <a:ext cx="363538" cy="120650"/>
          </a:xfrm>
          <a:prstGeom prst="rect">
            <a:avLst/>
          </a:prstGeom>
          <a:solidFill>
            <a:srgbClr val="E6E8E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ru-RU">
              <a:latin typeface="Century Gothic" pitchFamily="34" charset="0"/>
              <a:cs typeface="DejaVu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333375"/>
            <a:ext cx="11255375" cy="752475"/>
          </a:xfrm>
        </p:spPr>
        <p:txBody>
          <a:bodyPr lIns="91440" tIns="45720" rIns="91440" bIns="45720" anchor="t"/>
          <a:lstStyle/>
          <a:p>
            <a:r>
              <a:rPr lang="ru-RU" sz="2200" b="1" smtClean="0">
                <a:solidFill>
                  <a:srgbClr val="074593"/>
                </a:solidFill>
                <a:latin typeface="DejaVu Sans"/>
                <a:cs typeface="Arial" charset="0"/>
              </a:rPr>
              <a:t>Процесс дистанционного электронного голосования на Портале ДЭГ. Шаг 5</a:t>
            </a: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5227638" y="1031875"/>
            <a:ext cx="90487" cy="2411413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067" name="TextBox 7"/>
          <p:cNvSpPr txBox="1">
            <a:spLocks noChangeArrowheads="1"/>
          </p:cNvSpPr>
          <p:nvPr/>
        </p:nvSpPr>
        <p:spPr bwMode="auto">
          <a:xfrm>
            <a:off x="192088" y="981075"/>
            <a:ext cx="495776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latin typeface="Calibri" pitchFamily="34" charset="0"/>
                <a:cs typeface="DejaVu Sans"/>
              </a:rPr>
              <a:t>На следующем экране будут отображены основные правила ДЭГ,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в том числе время и период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проведения голосования, однократность голосования, требования к устойчивому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Интернет-соединению. </a:t>
            </a:r>
          </a:p>
          <a:p>
            <a:pPr algn="r"/>
            <a:endParaRPr lang="ru-RU" sz="2000">
              <a:latin typeface="Calibri" pitchFamily="34" charset="0"/>
              <a:cs typeface="DejaVu Sans"/>
            </a:endParaRPr>
          </a:p>
          <a:p>
            <a:pPr algn="r"/>
            <a:endParaRPr lang="ru-RU" sz="20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На этом шаге нужно подтвердить ознакомление с правилами и то, </a:t>
            </a:r>
            <a:endParaRPr lang="en-US" sz="20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что Вы не находитесь по давлением третьих лиц (нажать на квадраты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слева от полей для подтверждения), после чего нажать кнопку «Подтвердить»</a:t>
            </a:r>
          </a:p>
        </p:txBody>
      </p:sp>
      <p:pic>
        <p:nvPicPr>
          <p:cNvPr id="88068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738" y="1052513"/>
            <a:ext cx="4424362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8163" y="2492375"/>
            <a:ext cx="493077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6953250" y="4945063"/>
            <a:ext cx="4324350" cy="108585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>
            <a:extLst/>
          </p:cNvPr>
          <p:cNvSpPr/>
          <p:nvPr/>
        </p:nvSpPr>
        <p:spPr>
          <a:xfrm>
            <a:off x="5232400" y="3716338"/>
            <a:ext cx="90488" cy="2411412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072" name="Rectangle 20"/>
          <p:cNvSpPr>
            <a:spLocks noChangeArrowheads="1"/>
          </p:cNvSpPr>
          <p:nvPr/>
        </p:nvSpPr>
        <p:spPr bwMode="auto">
          <a:xfrm>
            <a:off x="5808663" y="1484313"/>
            <a:ext cx="1727200" cy="3254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ru-RU">
              <a:latin typeface="Century Gothic" pitchFamily="34" charset="0"/>
              <a:cs typeface="DejaVu Sans"/>
            </a:endParaRPr>
          </a:p>
        </p:txBody>
      </p:sp>
      <p:sp>
        <p:nvSpPr>
          <p:cNvPr id="88073" name="Rectangle 19"/>
          <p:cNvSpPr>
            <a:spLocks noChangeArrowheads="1"/>
          </p:cNvSpPr>
          <p:nvPr/>
        </p:nvSpPr>
        <p:spPr bwMode="auto">
          <a:xfrm>
            <a:off x="5807075" y="1560513"/>
            <a:ext cx="2376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1000"/>
              </a:spcBef>
              <a:buClr>
                <a:srgbClr val="AFC5B9"/>
              </a:buClr>
              <a:buSzPct val="80000"/>
              <a:buFont typeface="Wingdings 3" pitchFamily="18" charset="2"/>
              <a:buNone/>
            </a:pPr>
            <a:r>
              <a:rPr lang="ru-RU" sz="1000" b="1">
                <a:cs typeface="DejaVu Sans"/>
              </a:rPr>
              <a:t>2 дня: 10-11 сентября</a:t>
            </a:r>
          </a:p>
        </p:txBody>
      </p:sp>
      <p:sp>
        <p:nvSpPr>
          <p:cNvPr id="88074" name="Rectangle 25"/>
          <p:cNvSpPr>
            <a:spLocks noChangeArrowheads="1"/>
          </p:cNvSpPr>
          <p:nvPr/>
        </p:nvSpPr>
        <p:spPr bwMode="auto">
          <a:xfrm>
            <a:off x="8688388" y="1844675"/>
            <a:ext cx="1511300" cy="2619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ru-RU">
              <a:latin typeface="Century Gothic" pitchFamily="34" charset="0"/>
              <a:cs typeface="DejaVu Sans"/>
            </a:endParaRPr>
          </a:p>
        </p:txBody>
      </p:sp>
      <p:sp>
        <p:nvSpPr>
          <p:cNvPr id="88075" name="Rectangle 21"/>
          <p:cNvSpPr>
            <a:spLocks noChangeArrowheads="1"/>
          </p:cNvSpPr>
          <p:nvPr/>
        </p:nvSpPr>
        <p:spPr bwMode="auto">
          <a:xfrm>
            <a:off x="8688388" y="1916113"/>
            <a:ext cx="14668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eaLnBrk="0" hangingPunct="0">
              <a:spcBef>
                <a:spcPts val="1000"/>
              </a:spcBef>
              <a:buClr>
                <a:srgbClr val="AFC5B9"/>
              </a:buClr>
              <a:buSzPct val="80000"/>
              <a:buFont typeface="Wingdings 3" pitchFamily="18" charset="2"/>
              <a:buNone/>
            </a:pPr>
            <a:r>
              <a:rPr lang="ru-RU" sz="800" b="1">
                <a:cs typeface="DejaVu Sans"/>
              </a:rPr>
              <a:t>20.00 11 сентября 2022 г. </a:t>
            </a:r>
          </a:p>
        </p:txBody>
      </p:sp>
      <p:sp>
        <p:nvSpPr>
          <p:cNvPr id="88076" name="Rectangle 27"/>
          <p:cNvSpPr>
            <a:spLocks noChangeArrowheads="1"/>
          </p:cNvSpPr>
          <p:nvPr/>
        </p:nvSpPr>
        <p:spPr bwMode="auto">
          <a:xfrm>
            <a:off x="5880100" y="2060575"/>
            <a:ext cx="1458913" cy="1285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ru-RU">
              <a:latin typeface="Century Gothic" pitchFamily="34" charset="0"/>
              <a:cs typeface="DejaVu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260350"/>
            <a:ext cx="11255375" cy="752475"/>
          </a:xfrm>
        </p:spPr>
        <p:txBody>
          <a:bodyPr lIns="91440" tIns="45720" rIns="91440" bIns="45720" anchor="t"/>
          <a:lstStyle/>
          <a:p>
            <a:r>
              <a:rPr lang="ru-RU" sz="2200" b="1" smtClean="0">
                <a:solidFill>
                  <a:srgbClr val="074593"/>
                </a:solidFill>
                <a:latin typeface="DejaVu Sans"/>
                <a:cs typeface="Arial" charset="0"/>
              </a:rPr>
              <a:t>Процесс дистанционного электронного голосования на Портале ДЭГ. Шаг 6</a:t>
            </a: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5238750" y="1335088"/>
            <a:ext cx="90488" cy="3240087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115" name="TextBox 7"/>
          <p:cNvSpPr txBox="1">
            <a:spLocks noChangeArrowheads="1"/>
          </p:cNvSpPr>
          <p:nvPr/>
        </p:nvSpPr>
        <p:spPr bwMode="auto">
          <a:xfrm>
            <a:off x="779463" y="1247775"/>
            <a:ext cx="43751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latin typeface="Calibri" pitchFamily="34" charset="0"/>
                <a:cs typeface="DejaVu Sans"/>
              </a:rPr>
              <a:t>На следующем</a:t>
            </a:r>
            <a:r>
              <a:rPr lang="en-US" sz="2000">
                <a:latin typeface="Calibri" pitchFamily="34" charset="0"/>
                <a:cs typeface="DejaVu Sans"/>
              </a:rPr>
              <a:t> </a:t>
            </a:r>
            <a:r>
              <a:rPr lang="ru-RU" sz="2000">
                <a:latin typeface="Calibri" pitchFamily="34" charset="0"/>
                <a:cs typeface="DejaVu Sans"/>
              </a:rPr>
              <a:t>шаге необходимо подтвердить личность вводом кода, который будет направлен на Вашу электронную почту и номер мобильного телефона оператора связи (при наличии технической возможности)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и нажать кнопку «Отправить»</a:t>
            </a:r>
          </a:p>
        </p:txBody>
      </p:sp>
      <p:pic>
        <p:nvPicPr>
          <p:cNvPr id="90116" name="Рисунок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8500" y="1322388"/>
            <a:ext cx="5945188" cy="43434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6110288" y="3508375"/>
            <a:ext cx="5453062" cy="185737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79400"/>
            <a:ext cx="11255375" cy="752475"/>
          </a:xfrm>
        </p:spPr>
        <p:txBody>
          <a:bodyPr lIns="91440" tIns="45720" rIns="91440" bIns="45720" anchor="t"/>
          <a:lstStyle/>
          <a:p>
            <a:r>
              <a:rPr lang="ru-RU" sz="2200" b="1" smtClean="0">
                <a:solidFill>
                  <a:srgbClr val="074593"/>
                </a:solidFill>
                <a:latin typeface="DejaVu Sans"/>
                <a:cs typeface="Arial" charset="0"/>
              </a:rPr>
              <a:t>Процесс дистанционного электронного голосования на Портале ДЭГ. Шаг 7</a:t>
            </a:r>
          </a:p>
        </p:txBody>
      </p:sp>
      <p:sp>
        <p:nvSpPr>
          <p:cNvPr id="92162" name="TextBox 7"/>
          <p:cNvSpPr txBox="1">
            <a:spLocks noChangeArrowheads="1"/>
          </p:cNvSpPr>
          <p:nvPr/>
        </p:nvSpPr>
        <p:spPr bwMode="auto">
          <a:xfrm>
            <a:off x="354013" y="995363"/>
            <a:ext cx="515461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latin typeface="Calibri" pitchFamily="34" charset="0"/>
                <a:cs typeface="DejaVu Sans"/>
              </a:rPr>
              <a:t>После успешного ввода кода подтверждения перед </a:t>
            </a:r>
            <a:endParaRPr lang="en-US" sz="20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Вами откроется экран </a:t>
            </a:r>
            <a:endParaRPr lang="en-US" sz="20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«Ваша личность подтверждена»</a:t>
            </a:r>
          </a:p>
          <a:p>
            <a:pPr algn="r"/>
            <a:endParaRPr lang="ru-RU" sz="2000">
              <a:latin typeface="Calibri" pitchFamily="34" charset="0"/>
              <a:cs typeface="DejaVu Sans"/>
            </a:endParaRPr>
          </a:p>
          <a:p>
            <a:pPr algn="r"/>
            <a:endParaRPr lang="ru-RU" sz="20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Нажмите кнопку «Продолжить» </a:t>
            </a:r>
            <a:endParaRPr lang="en-US" sz="20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для прохождения процедуры анонимизации: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создания специального кода шифрования, который позволит сохранить результаты Вашего голосования анонимными</a:t>
            </a:r>
          </a:p>
        </p:txBody>
      </p:sp>
      <p:pic>
        <p:nvPicPr>
          <p:cNvPr id="9216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1900" y="1125538"/>
            <a:ext cx="5534025" cy="42735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7999413" y="4359275"/>
            <a:ext cx="2151062" cy="56356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>
            <a:extLst/>
          </p:cNvPr>
          <p:cNvSpPr/>
          <p:nvPr/>
        </p:nvSpPr>
        <p:spPr>
          <a:xfrm>
            <a:off x="5673725" y="1120775"/>
            <a:ext cx="90488" cy="1331913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>
            <a:extLst/>
          </p:cNvPr>
          <p:cNvSpPr/>
          <p:nvPr/>
        </p:nvSpPr>
        <p:spPr>
          <a:xfrm>
            <a:off x="5681663" y="2863850"/>
            <a:ext cx="90487" cy="2411413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79400"/>
            <a:ext cx="11255375" cy="752475"/>
          </a:xfrm>
        </p:spPr>
        <p:txBody>
          <a:bodyPr lIns="91440" tIns="45720" rIns="91440" bIns="45720" anchor="t"/>
          <a:lstStyle/>
          <a:p>
            <a:r>
              <a:rPr lang="ru-RU" sz="2200" b="1" smtClean="0">
                <a:solidFill>
                  <a:srgbClr val="074593"/>
                </a:solidFill>
                <a:latin typeface="DejaVu Sans"/>
                <a:cs typeface="Arial" charset="0"/>
              </a:rPr>
              <a:t>Процесс дистанционного электронного голосования на Портале ДЭГ. Шаг 8</a:t>
            </a:r>
          </a:p>
        </p:txBody>
      </p:sp>
      <p:sp>
        <p:nvSpPr>
          <p:cNvPr id="94210" name="TextBox 7"/>
          <p:cNvSpPr txBox="1">
            <a:spLocks noChangeArrowheads="1"/>
          </p:cNvSpPr>
          <p:nvPr/>
        </p:nvSpPr>
        <p:spPr bwMode="auto">
          <a:xfrm>
            <a:off x="468313" y="1031875"/>
            <a:ext cx="5095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latin typeface="Calibri" pitchFamily="34" charset="0"/>
                <a:cs typeface="DejaVu Sans"/>
              </a:rPr>
              <a:t>Дождитесь завершения </a:t>
            </a:r>
            <a:endParaRPr lang="en-US" sz="20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процедуры  создания </a:t>
            </a:r>
            <a:endParaRPr lang="en-US" sz="20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специального </a:t>
            </a:r>
            <a:endParaRPr lang="en-US" sz="20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кода шифрования</a:t>
            </a:r>
          </a:p>
        </p:txBody>
      </p:sp>
      <p:pic>
        <p:nvPicPr>
          <p:cNvPr id="9421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052513"/>
            <a:ext cx="5334000" cy="45370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7" name="Прямоугольник 16">
            <a:extLst/>
          </p:cNvPr>
          <p:cNvSpPr/>
          <p:nvPr/>
        </p:nvSpPr>
        <p:spPr>
          <a:xfrm>
            <a:off x="5564188" y="1149350"/>
            <a:ext cx="88900" cy="1331913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0863" y="188913"/>
            <a:ext cx="11255375" cy="752475"/>
          </a:xfrm>
        </p:spPr>
        <p:txBody>
          <a:bodyPr lIns="91440" tIns="45720" rIns="91440" bIns="45720" anchor="t"/>
          <a:lstStyle/>
          <a:p>
            <a:r>
              <a:rPr lang="ru-RU" sz="2200" b="1" smtClean="0">
                <a:solidFill>
                  <a:srgbClr val="074593"/>
                </a:solidFill>
                <a:latin typeface="DejaVu Sans"/>
                <a:cs typeface="Arial" charset="0"/>
              </a:rPr>
              <a:t>Процесс дистанционного электронного голосования на Портале ДЭГ. Шаг 9</a:t>
            </a:r>
          </a:p>
        </p:txBody>
      </p:sp>
      <p:sp>
        <p:nvSpPr>
          <p:cNvPr id="96258" name="TextBox 7"/>
          <p:cNvSpPr txBox="1">
            <a:spLocks noChangeArrowheads="1"/>
          </p:cNvSpPr>
          <p:nvPr/>
        </p:nvSpPr>
        <p:spPr bwMode="auto">
          <a:xfrm>
            <a:off x="844550" y="10318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latin typeface="Calibri" pitchFamily="34" charset="0"/>
                <a:cs typeface="DejaVu Sans"/>
              </a:rPr>
              <a:t>После завершения процедуры 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создания специального кода шифрования, перед Вами откроется экран «Все готово для начала голосования».</a:t>
            </a:r>
          </a:p>
          <a:p>
            <a:pPr algn="r"/>
            <a:endParaRPr lang="ru-RU" sz="2000">
              <a:latin typeface="Calibri" pitchFamily="34" charset="0"/>
              <a:cs typeface="DejaVu Sans"/>
            </a:endParaRPr>
          </a:p>
          <a:p>
            <a:pPr algn="r"/>
            <a:endParaRPr lang="ru-RU" sz="2000">
              <a:latin typeface="Calibri" pitchFamily="34" charset="0"/>
              <a:cs typeface="DejaVu Sans"/>
            </a:endParaRPr>
          </a:p>
          <a:p>
            <a:pPr algn="r"/>
            <a:endParaRPr lang="ru-RU" sz="8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Нажмите кнопку «Продолжить» </a:t>
            </a:r>
            <a:endParaRPr lang="en-US" sz="20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для перехода к бюллетеням </a:t>
            </a:r>
            <a:endParaRPr lang="en-US" sz="20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в анонимной зоне,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где будет сохранена Ваша тайна голосования</a:t>
            </a:r>
          </a:p>
          <a:p>
            <a:pPr algn="r"/>
            <a:endParaRPr lang="ru-RU" sz="2000">
              <a:latin typeface="Calibri" pitchFamily="34" charset="0"/>
              <a:cs typeface="DejaVu Sans"/>
            </a:endParaRPr>
          </a:p>
        </p:txBody>
      </p:sp>
      <p:pic>
        <p:nvPicPr>
          <p:cNvPr id="96259" name="Рисунок 3"/>
          <p:cNvPicPr>
            <a:picLocks noChangeAspect="1"/>
          </p:cNvPicPr>
          <p:nvPr/>
        </p:nvPicPr>
        <p:blipFill>
          <a:blip r:embed="rId3"/>
          <a:srcRect t="6973" b="33408"/>
          <a:stretch>
            <a:fillRect/>
          </a:stretch>
        </p:blipFill>
        <p:spPr bwMode="auto">
          <a:xfrm>
            <a:off x="7175500" y="1127125"/>
            <a:ext cx="3971925" cy="467201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7361238" y="4641850"/>
            <a:ext cx="3556000" cy="80803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>
            <a:extLst/>
          </p:cNvPr>
          <p:cNvSpPr/>
          <p:nvPr/>
        </p:nvSpPr>
        <p:spPr>
          <a:xfrm>
            <a:off x="6051550" y="1120775"/>
            <a:ext cx="88900" cy="1692275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>
            <a:extLst/>
          </p:cNvPr>
          <p:cNvSpPr/>
          <p:nvPr/>
        </p:nvSpPr>
        <p:spPr>
          <a:xfrm>
            <a:off x="6051550" y="3378200"/>
            <a:ext cx="88900" cy="1331913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838" y="1341438"/>
            <a:ext cx="5083175" cy="521176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983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260350"/>
            <a:ext cx="11255375" cy="752475"/>
          </a:xfrm>
        </p:spPr>
        <p:txBody>
          <a:bodyPr lIns="91440" tIns="45720" rIns="91440" bIns="45720" anchor="t"/>
          <a:lstStyle/>
          <a:p>
            <a:r>
              <a:rPr lang="ru-RU" sz="2200" b="1" smtClean="0">
                <a:solidFill>
                  <a:srgbClr val="074593"/>
                </a:solidFill>
                <a:latin typeface="DejaVu Sans"/>
                <a:cs typeface="Arial" charset="0"/>
              </a:rPr>
              <a:t>Процесс дистанционного электронного голосования на Портале ДЭГ. Шаг 10-1</a:t>
            </a:r>
          </a:p>
        </p:txBody>
      </p:sp>
      <p:sp>
        <p:nvSpPr>
          <p:cNvPr id="98307" name="TextBox 7"/>
          <p:cNvSpPr txBox="1">
            <a:spLocks noChangeArrowheads="1"/>
          </p:cNvSpPr>
          <p:nvPr/>
        </p:nvSpPr>
        <p:spPr bwMode="auto">
          <a:xfrm>
            <a:off x="1127125" y="1628775"/>
            <a:ext cx="35353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Calibri" pitchFamily="34" charset="0"/>
                <a:cs typeface="DejaVu Sans"/>
              </a:rPr>
              <a:t>Для того, чтобы бюллетень </a:t>
            </a:r>
          </a:p>
          <a:p>
            <a:pPr algn="r"/>
            <a:r>
              <a:rPr lang="ru-RU">
                <a:latin typeface="Calibri" pitchFamily="34" charset="0"/>
                <a:cs typeface="DejaVu Sans"/>
              </a:rPr>
              <a:t>стал доступен для выбора вариантов, нужно пролистать </a:t>
            </a:r>
          </a:p>
          <a:p>
            <a:pPr algn="r"/>
            <a:r>
              <a:rPr lang="ru-RU">
                <a:latin typeface="Calibri" pitchFamily="34" charset="0"/>
                <a:cs typeface="DejaVu Sans"/>
              </a:rPr>
              <a:t>его до конца</a:t>
            </a:r>
          </a:p>
        </p:txBody>
      </p:sp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6651625" y="2652713"/>
            <a:ext cx="2505075" cy="69056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>
            <a:extLst/>
          </p:cNvPr>
          <p:cNvSpPr/>
          <p:nvPr/>
        </p:nvSpPr>
        <p:spPr>
          <a:xfrm>
            <a:off x="4872038" y="1700213"/>
            <a:ext cx="90487" cy="1081087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310" name="Rectangle 17"/>
          <p:cNvSpPr>
            <a:spLocks noChangeArrowheads="1"/>
          </p:cNvSpPr>
          <p:nvPr/>
        </p:nvSpPr>
        <p:spPr bwMode="auto">
          <a:xfrm>
            <a:off x="6600825" y="2060575"/>
            <a:ext cx="2528888" cy="4921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ru-RU">
              <a:latin typeface="Century Gothic" pitchFamily="34" charset="0"/>
              <a:cs typeface="DejaVu Sans"/>
            </a:endParaRPr>
          </a:p>
        </p:txBody>
      </p:sp>
      <p:sp>
        <p:nvSpPr>
          <p:cNvPr id="98311" name="Rectangle 16"/>
          <p:cNvSpPr>
            <a:spLocks noChangeArrowheads="1"/>
          </p:cNvSpPr>
          <p:nvPr/>
        </p:nvSpPr>
        <p:spPr bwMode="auto">
          <a:xfrm>
            <a:off x="6456363" y="2276475"/>
            <a:ext cx="3281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ru-RU" sz="1000" b="1">
                <a:latin typeface="Century Gothic" pitchFamily="34" charset="0"/>
                <a:cs typeface="DejaVu Sans"/>
              </a:rPr>
              <a:t>ВЫБОРЫ ГУБЕРНАТОРА ТОМСКОЙ ОБЛАСТИ</a:t>
            </a:r>
          </a:p>
        </p:txBody>
      </p:sp>
      <p:sp>
        <p:nvSpPr>
          <p:cNvPr id="98312" name="Rectangle 21"/>
          <p:cNvSpPr>
            <a:spLocks noChangeArrowheads="1"/>
          </p:cNvSpPr>
          <p:nvPr/>
        </p:nvSpPr>
        <p:spPr bwMode="auto">
          <a:xfrm>
            <a:off x="6816725" y="3573463"/>
            <a:ext cx="2128838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ru-RU">
              <a:latin typeface="Century Gothic" pitchFamily="34" charset="0"/>
              <a:cs typeface="DejaVu Sans"/>
            </a:endParaRPr>
          </a:p>
        </p:txBody>
      </p:sp>
      <p:sp>
        <p:nvSpPr>
          <p:cNvPr id="98313" name="Rectangle 22"/>
          <p:cNvSpPr>
            <a:spLocks noChangeArrowheads="1"/>
          </p:cNvSpPr>
          <p:nvPr/>
        </p:nvSpPr>
        <p:spPr bwMode="auto">
          <a:xfrm>
            <a:off x="6816725" y="4581525"/>
            <a:ext cx="2128838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ru-RU">
              <a:latin typeface="Century Gothic" pitchFamily="34" charset="0"/>
              <a:cs typeface="DejaVu Sans"/>
            </a:endParaRPr>
          </a:p>
        </p:txBody>
      </p:sp>
      <p:sp>
        <p:nvSpPr>
          <p:cNvPr id="98314" name="Rectangle 19"/>
          <p:cNvSpPr>
            <a:spLocks noChangeArrowheads="1"/>
          </p:cNvSpPr>
          <p:nvPr/>
        </p:nvSpPr>
        <p:spPr bwMode="auto">
          <a:xfrm>
            <a:off x="6743700" y="3716338"/>
            <a:ext cx="1995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ru-RU" sz="800">
                <a:solidFill>
                  <a:schemeClr val="bg1"/>
                </a:solidFill>
                <a:cs typeface="DejaVu Sans"/>
              </a:rPr>
              <a:t>    </a:t>
            </a:r>
            <a:r>
              <a:rPr lang="ru-RU" sz="800">
                <a:cs typeface="DejaVu Sans"/>
              </a:rPr>
              <a:t>ФИО             Сведения о кандидате</a:t>
            </a:r>
          </a:p>
          <a:p>
            <a:pPr defTabSz="457200"/>
            <a:r>
              <a:rPr lang="ru-RU" sz="800">
                <a:cs typeface="DejaVu Sans"/>
              </a:rPr>
              <a:t>кандидата</a:t>
            </a:r>
          </a:p>
        </p:txBody>
      </p:sp>
      <p:sp>
        <p:nvSpPr>
          <p:cNvPr id="98315" name="Rectangle 23"/>
          <p:cNvSpPr>
            <a:spLocks noChangeArrowheads="1"/>
          </p:cNvSpPr>
          <p:nvPr/>
        </p:nvSpPr>
        <p:spPr bwMode="auto">
          <a:xfrm>
            <a:off x="6873875" y="4592638"/>
            <a:ext cx="1995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ru-RU" sz="800">
                <a:solidFill>
                  <a:schemeClr val="bg1"/>
                </a:solidFill>
                <a:cs typeface="DejaVu Sans"/>
              </a:rPr>
              <a:t>    </a:t>
            </a:r>
            <a:r>
              <a:rPr lang="ru-RU" sz="800">
                <a:cs typeface="DejaVu Sans"/>
              </a:rPr>
              <a:t>ФИО             Сведения о кандидате</a:t>
            </a:r>
          </a:p>
          <a:p>
            <a:pPr defTabSz="457200"/>
            <a:r>
              <a:rPr lang="ru-RU" sz="800">
                <a:cs typeface="DejaVu Sans"/>
              </a:rPr>
              <a:t>кандидата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1900" y="1125538"/>
            <a:ext cx="5256213" cy="54483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003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3713" y="317500"/>
            <a:ext cx="11255375" cy="752475"/>
          </a:xfrm>
        </p:spPr>
        <p:txBody>
          <a:bodyPr lIns="91440" tIns="45720" rIns="91440" bIns="45720" anchor="t"/>
          <a:lstStyle/>
          <a:p>
            <a:r>
              <a:rPr lang="ru-RU" sz="2200" b="1" smtClean="0">
                <a:solidFill>
                  <a:srgbClr val="074593"/>
                </a:solidFill>
                <a:latin typeface="DejaVu Sans"/>
                <a:cs typeface="Arial" charset="0"/>
              </a:rPr>
              <a:t>Процесс дистанционного электронного голосования на Портале ДЭГ. Шаг 10-2</a:t>
            </a:r>
          </a:p>
        </p:txBody>
      </p:sp>
      <p:sp>
        <p:nvSpPr>
          <p:cNvPr id="100355" name="TextBox 7"/>
          <p:cNvSpPr txBox="1">
            <a:spLocks noChangeArrowheads="1"/>
          </p:cNvSpPr>
          <p:nvPr/>
        </p:nvSpPr>
        <p:spPr bwMode="auto">
          <a:xfrm>
            <a:off x="623888" y="1196975"/>
            <a:ext cx="5095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latin typeface="Calibri" pitchFamily="34" charset="0"/>
                <a:cs typeface="DejaVu Sans"/>
              </a:rPr>
              <a:t>После этого Вам станет доступна возможность его заполнения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и внизу появляется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кнопка «Проголосовать».</a:t>
            </a:r>
          </a:p>
        </p:txBody>
      </p:sp>
      <p:sp>
        <p:nvSpPr>
          <p:cNvPr id="18" name="Скругленный прямоугольник 17">
            <a:extLst/>
          </p:cNvPr>
          <p:cNvSpPr/>
          <p:nvPr/>
        </p:nvSpPr>
        <p:spPr>
          <a:xfrm>
            <a:off x="8472488" y="4652963"/>
            <a:ext cx="930275" cy="34131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>
            <a:extLst/>
          </p:cNvPr>
          <p:cNvSpPr/>
          <p:nvPr/>
        </p:nvSpPr>
        <p:spPr>
          <a:xfrm>
            <a:off x="5805488" y="1138238"/>
            <a:ext cx="90487" cy="13335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358" name="Rectangle 19"/>
          <p:cNvSpPr>
            <a:spLocks noChangeArrowheads="1"/>
          </p:cNvSpPr>
          <p:nvPr/>
        </p:nvSpPr>
        <p:spPr bwMode="auto">
          <a:xfrm>
            <a:off x="7680325" y="1916113"/>
            <a:ext cx="2752725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ru-RU">
              <a:latin typeface="Century Gothic" pitchFamily="34" charset="0"/>
              <a:cs typeface="DejaVu Sans"/>
            </a:endParaRPr>
          </a:p>
        </p:txBody>
      </p:sp>
      <p:sp>
        <p:nvSpPr>
          <p:cNvPr id="100359" name="Rectangle 20"/>
          <p:cNvSpPr>
            <a:spLocks noChangeArrowheads="1"/>
          </p:cNvSpPr>
          <p:nvPr/>
        </p:nvSpPr>
        <p:spPr bwMode="auto">
          <a:xfrm>
            <a:off x="7824788" y="2852738"/>
            <a:ext cx="2152650" cy="6191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ru-RU">
              <a:latin typeface="Century Gothic" pitchFamily="34" charset="0"/>
              <a:cs typeface="DejaVu Sans"/>
            </a:endParaRPr>
          </a:p>
        </p:txBody>
      </p:sp>
      <p:sp>
        <p:nvSpPr>
          <p:cNvPr id="100360" name="Rectangle 18"/>
          <p:cNvSpPr>
            <a:spLocks noChangeArrowheads="1"/>
          </p:cNvSpPr>
          <p:nvPr/>
        </p:nvSpPr>
        <p:spPr bwMode="auto">
          <a:xfrm>
            <a:off x="7824788" y="2636838"/>
            <a:ext cx="1995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ru-RU" sz="800">
                <a:solidFill>
                  <a:schemeClr val="bg1"/>
                </a:solidFill>
                <a:cs typeface="DejaVu Sans"/>
              </a:rPr>
              <a:t>    </a:t>
            </a:r>
            <a:r>
              <a:rPr lang="ru-RU" sz="800">
                <a:cs typeface="DejaVu Sans"/>
              </a:rPr>
              <a:t>ФИО             Сведения о кандидате</a:t>
            </a:r>
          </a:p>
          <a:p>
            <a:pPr defTabSz="457200"/>
            <a:r>
              <a:rPr lang="ru-RU" sz="800">
                <a:cs typeface="DejaVu Sans"/>
              </a:rPr>
              <a:t>кандидата</a:t>
            </a:r>
          </a:p>
        </p:txBody>
      </p:sp>
      <p:sp>
        <p:nvSpPr>
          <p:cNvPr id="100361" name="Rectangle 22"/>
          <p:cNvSpPr>
            <a:spLocks noChangeArrowheads="1"/>
          </p:cNvSpPr>
          <p:nvPr/>
        </p:nvSpPr>
        <p:spPr bwMode="auto">
          <a:xfrm>
            <a:off x="7824788" y="3860800"/>
            <a:ext cx="2200275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ru-RU">
              <a:latin typeface="Century Gothic" pitchFamily="34" charset="0"/>
              <a:cs typeface="DejaVu Sans"/>
            </a:endParaRPr>
          </a:p>
        </p:txBody>
      </p:sp>
      <p:sp>
        <p:nvSpPr>
          <p:cNvPr id="100362" name="Rectangle 23"/>
          <p:cNvSpPr>
            <a:spLocks noChangeArrowheads="1"/>
          </p:cNvSpPr>
          <p:nvPr/>
        </p:nvSpPr>
        <p:spPr bwMode="auto">
          <a:xfrm>
            <a:off x="7824788" y="3644900"/>
            <a:ext cx="1995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ru-RU" sz="800">
                <a:cs typeface="DejaVu Sans"/>
              </a:rPr>
              <a:t>    ФИО             Сведения о кандидате</a:t>
            </a:r>
          </a:p>
          <a:p>
            <a:pPr defTabSz="457200"/>
            <a:r>
              <a:rPr lang="ru-RU" sz="800">
                <a:cs typeface="DejaVu Sans"/>
              </a:rPr>
              <a:t>кандидата</a:t>
            </a:r>
          </a:p>
        </p:txBody>
      </p:sp>
      <p:sp>
        <p:nvSpPr>
          <p:cNvPr id="17" name="Скругленный прямоугольник 16">
            <a:extLst/>
          </p:cNvPr>
          <p:cNvSpPr/>
          <p:nvPr/>
        </p:nvSpPr>
        <p:spPr>
          <a:xfrm>
            <a:off x="9767888" y="2565400"/>
            <a:ext cx="346075" cy="14224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364" name="Rectangle 17"/>
          <p:cNvSpPr>
            <a:spLocks noChangeArrowheads="1"/>
          </p:cNvSpPr>
          <p:nvPr/>
        </p:nvSpPr>
        <p:spPr bwMode="auto">
          <a:xfrm>
            <a:off x="7535863" y="2060575"/>
            <a:ext cx="32813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ru-RU" sz="1000" b="1">
                <a:latin typeface="Century Gothic" pitchFamily="34" charset="0"/>
                <a:cs typeface="DejaVu Sans"/>
              </a:rPr>
              <a:t>ВЫБОРЫ ГУБЕРНАТОРА ТОМСКОЙ ОБЛАСТИ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3" name="Заголовок 1"/>
          <p:cNvSpPr txBox="1">
            <a:spLocks/>
          </p:cNvSpPr>
          <p:nvPr/>
        </p:nvSpPr>
        <p:spPr bwMode="auto">
          <a:xfrm>
            <a:off x="1774825" y="549275"/>
            <a:ext cx="92821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800" b="1" dirty="0">
                <a:solidFill>
                  <a:srgbClr val="074593"/>
                </a:solidFill>
                <a:latin typeface="Franklin Gothic Demi" pitchFamily="34" charset="0"/>
                <a:cs typeface="DejaVu Sans"/>
              </a:rPr>
              <a:t>Общие сведения об избирателях Томской области</a:t>
            </a:r>
          </a:p>
        </p:txBody>
      </p:sp>
      <p:sp>
        <p:nvSpPr>
          <p:cNvPr id="70674" name="Текст 2"/>
          <p:cNvSpPr txBox="1">
            <a:spLocks/>
          </p:cNvSpPr>
          <p:nvPr/>
        </p:nvSpPr>
        <p:spPr bwMode="auto">
          <a:xfrm>
            <a:off x="1631950" y="1628775"/>
            <a:ext cx="92313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5F5F5"/>
              </a:buClr>
              <a:buFont typeface="Wingdings 3" pitchFamily="18" charset="2"/>
              <a:buNone/>
            </a:pPr>
            <a:r>
              <a:rPr lang="ru-RU" sz="2400" b="1">
                <a:latin typeface="Franklin Gothic Medium Cond" pitchFamily="34" charset="0"/>
                <a:cs typeface="DejaVu Sans"/>
              </a:rPr>
              <a:t>757507 – численность избирателей (на 01.01.2022)</a:t>
            </a:r>
          </a:p>
        </p:txBody>
      </p:sp>
      <p:sp>
        <p:nvSpPr>
          <p:cNvPr id="70675" name="TextBox 15"/>
          <p:cNvSpPr txBox="1">
            <a:spLocks noChangeArrowheads="1"/>
          </p:cNvSpPr>
          <p:nvPr/>
        </p:nvSpPr>
        <p:spPr bwMode="auto">
          <a:xfrm>
            <a:off x="982663" y="4437063"/>
            <a:ext cx="28829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074593"/>
                </a:solidFill>
                <a:latin typeface="Franklin Gothic Medium Cond" pitchFamily="34" charset="0"/>
                <a:cs typeface="DejaVu Sans"/>
              </a:rPr>
              <a:t>Доля сопоставленных записей</a:t>
            </a:r>
          </a:p>
          <a:p>
            <a:pPr algn="ctr"/>
            <a:r>
              <a:rPr lang="ru-RU" altLang="ru-RU" sz="1200">
                <a:cs typeface="DejaVu Sans"/>
              </a:rPr>
              <a:t>(подтвержденная учетная </a:t>
            </a:r>
          </a:p>
          <a:p>
            <a:pPr algn="ctr"/>
            <a:r>
              <a:rPr lang="ru-RU" altLang="ru-RU" sz="1200">
                <a:cs typeface="DejaVu Sans"/>
              </a:rPr>
              <a:t>запись в ЕСИА, </a:t>
            </a:r>
          </a:p>
          <a:p>
            <a:pPr algn="ctr"/>
            <a:r>
              <a:rPr lang="ru-RU" altLang="zh-CN" sz="1200">
                <a:cs typeface="DejaVu Sans"/>
              </a:rPr>
              <a:t>сопоставленная с данными </a:t>
            </a:r>
          </a:p>
          <a:p>
            <a:pPr algn="ctr"/>
            <a:r>
              <a:rPr lang="ru-RU" altLang="zh-CN" sz="1200">
                <a:cs typeface="DejaVu Sans"/>
              </a:rPr>
              <a:t>Регистра избирателей </a:t>
            </a:r>
          </a:p>
          <a:p>
            <a:pPr algn="ctr"/>
            <a:r>
              <a:rPr lang="ru-RU" altLang="zh-CN" sz="1200">
                <a:cs typeface="DejaVu Sans"/>
              </a:rPr>
              <a:t>ГАС «Выборы»</a:t>
            </a:r>
            <a:r>
              <a:rPr lang="ru-RU" altLang="ru-RU" sz="1200">
                <a:cs typeface="DejaVu Sans"/>
              </a:rPr>
              <a:t>)</a:t>
            </a:r>
          </a:p>
          <a:p>
            <a:pPr algn="ctr"/>
            <a:endParaRPr lang="ru-RU" altLang="ru-RU" sz="1200">
              <a:cs typeface="DejaVu Sans"/>
            </a:endParaRPr>
          </a:p>
        </p:txBody>
      </p:sp>
      <p:sp>
        <p:nvSpPr>
          <p:cNvPr id="70676" name="TextBox 19"/>
          <p:cNvSpPr txBox="1">
            <a:spLocks noChangeArrowheads="1"/>
          </p:cNvSpPr>
          <p:nvPr/>
        </p:nvSpPr>
        <p:spPr bwMode="auto">
          <a:xfrm>
            <a:off x="9336088" y="4365625"/>
            <a:ext cx="22907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rgbClr val="074593"/>
                </a:solidFill>
                <a:latin typeface="Franklin Gothic Medium Cond" pitchFamily="34" charset="0"/>
                <a:cs typeface="DejaVu Sans"/>
              </a:rPr>
              <a:t>Доля активных пользователей ЕПГУ</a:t>
            </a:r>
          </a:p>
          <a:p>
            <a:pPr algn="ctr">
              <a:spcBef>
                <a:spcPct val="50000"/>
              </a:spcBef>
            </a:pPr>
            <a:r>
              <a:rPr lang="ru-RU" altLang="ru-RU" sz="1200">
                <a:solidFill>
                  <a:srgbClr val="074593"/>
                </a:solidFill>
                <a:latin typeface="Franklin Gothic Medium Cond" pitchFamily="34" charset="0"/>
                <a:cs typeface="DejaVu Sans"/>
              </a:rPr>
              <a:t>(</a:t>
            </a:r>
            <a:r>
              <a:rPr lang="ru-RU" altLang="ru-RU" sz="1200">
                <a:cs typeface="DejaVu Sans"/>
              </a:rPr>
              <a:t>учетные записи в ЕСИА,                по которым происходила авторизация хотя бы один раз в течение последних                 6 месяцев)</a:t>
            </a:r>
          </a:p>
        </p:txBody>
      </p:sp>
      <p:graphicFrame>
        <p:nvGraphicFramePr>
          <p:cNvPr id="70662" name="Объект 18"/>
          <p:cNvGraphicFramePr>
            <a:graphicFrameLocks/>
          </p:cNvGraphicFramePr>
          <p:nvPr/>
        </p:nvGraphicFramePr>
        <p:xfrm>
          <a:off x="982663" y="1700213"/>
          <a:ext cx="3024187" cy="2835275"/>
        </p:xfrm>
        <a:graphic>
          <a:graphicData uri="http://schemas.openxmlformats.org/presentationml/2006/ole">
            <p:oleObj spid="_x0000_s70690" name="Диаграмма" r:id="rId4" imgW="4505334" imgH="3853006" progId="Excel.Sheet.8">
              <p:embed/>
            </p:oleObj>
          </a:graphicData>
        </a:graphic>
      </p:graphicFrame>
      <p:sp>
        <p:nvSpPr>
          <p:cNvPr id="70677" name="TextBox 19"/>
          <p:cNvSpPr txBox="1">
            <a:spLocks noChangeArrowheads="1"/>
          </p:cNvSpPr>
          <p:nvPr/>
        </p:nvSpPr>
        <p:spPr bwMode="auto">
          <a:xfrm>
            <a:off x="5232400" y="4365625"/>
            <a:ext cx="2290763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rgbClr val="074593"/>
                </a:solidFill>
                <a:latin typeface="Franklin Gothic Medium Cond" pitchFamily="34" charset="0"/>
                <a:cs typeface="DejaVu Sans"/>
              </a:rPr>
              <a:t>Доля подтвержденных учетных записей на ЕПГУ</a:t>
            </a:r>
          </a:p>
          <a:p>
            <a:pPr algn="ctr">
              <a:spcBef>
                <a:spcPct val="50000"/>
              </a:spcBef>
            </a:pPr>
            <a:r>
              <a:rPr lang="ru-RU" altLang="ru-RU" sz="1200" dirty="0" smtClean="0">
                <a:latin typeface="Franklin Gothic Medium Cond" pitchFamily="34" charset="0"/>
                <a:cs typeface="DejaVu Sans"/>
              </a:rPr>
              <a:t>(</a:t>
            </a:r>
            <a:r>
              <a:rPr lang="ru-RU" altLang="ru-RU" sz="1200" dirty="0" smtClean="0">
                <a:cs typeface="DejaVu Sans"/>
              </a:rPr>
              <a:t>учетная</a:t>
            </a:r>
            <a:r>
              <a:rPr lang="ru-RU" altLang="ru-RU" sz="1200" dirty="0">
                <a:cs typeface="DejaVu Sans"/>
              </a:rPr>
              <a:t> запись в ЕСИА, прошедшая процедуру подтверждения личности пользователя</a:t>
            </a:r>
            <a:r>
              <a:rPr lang="ru-RU" altLang="ru-RU" sz="1200" dirty="0">
                <a:latin typeface="Franklin Gothic Medium Cond" pitchFamily="34" charset="0"/>
                <a:cs typeface="DejaVu Sans"/>
              </a:rPr>
              <a:t>)</a:t>
            </a:r>
          </a:p>
        </p:txBody>
      </p:sp>
      <p:pic>
        <p:nvPicPr>
          <p:cNvPr id="70678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988" y="404813"/>
            <a:ext cx="10795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672" name="Object 16"/>
          <p:cNvGraphicFramePr>
            <a:graphicFrameLocks/>
          </p:cNvGraphicFramePr>
          <p:nvPr/>
        </p:nvGraphicFramePr>
        <p:xfrm>
          <a:off x="8759825" y="1628775"/>
          <a:ext cx="3279775" cy="2922588"/>
        </p:xfrm>
        <a:graphic>
          <a:graphicData uri="http://schemas.openxmlformats.org/presentationml/2006/ole">
            <p:oleObj spid="_x0000_s70691" name="Диаграмма" r:id="rId6" imgW="3286029" imgH="2932430" progId="Excel.Sheet.8">
              <p:embed/>
            </p:oleObj>
          </a:graphicData>
        </a:graphic>
      </p:graphicFrame>
      <p:graphicFrame>
        <p:nvGraphicFramePr>
          <p:cNvPr id="21" name="Объект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53807432"/>
              </p:ext>
            </p:extLst>
          </p:nvPr>
        </p:nvGraphicFramePr>
        <p:xfrm>
          <a:off x="4791839" y="1874750"/>
          <a:ext cx="3182996" cy="289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9425" y="260350"/>
            <a:ext cx="11255375" cy="752475"/>
          </a:xfrm>
        </p:spPr>
        <p:txBody>
          <a:bodyPr lIns="91440" tIns="45720" rIns="91440" bIns="45720" anchor="t"/>
          <a:lstStyle/>
          <a:p>
            <a:r>
              <a:rPr lang="ru-RU" sz="2200" b="1" smtClean="0">
                <a:solidFill>
                  <a:srgbClr val="074593"/>
                </a:solidFill>
                <a:latin typeface="DejaVu Sans"/>
                <a:cs typeface="Arial" charset="0"/>
              </a:rPr>
              <a:t>Процесс дистанционного электронного голосования на Портале ДЭГ. Шаг 11</a:t>
            </a:r>
            <a:endParaRPr lang="ru-RU" sz="24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402" name="TextBox 7"/>
          <p:cNvSpPr txBox="1">
            <a:spLocks noChangeArrowheads="1"/>
          </p:cNvSpPr>
          <p:nvPr/>
        </p:nvSpPr>
        <p:spPr bwMode="auto">
          <a:xfrm>
            <a:off x="468313" y="1031875"/>
            <a:ext cx="50958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20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После нажатия на кнопку «Проголосовать», у Вас будет запрошено подтверждение сделанного выбора. Если Вы уверены в принятом решении - нажмете кнопку «Подтвердить выбор»</a:t>
            </a:r>
            <a:endParaRPr lang="en-US" sz="2000">
              <a:latin typeface="Calibri" pitchFamily="34" charset="0"/>
              <a:cs typeface="DejaVu Sans"/>
            </a:endParaRPr>
          </a:p>
          <a:p>
            <a:pPr algn="r"/>
            <a:endParaRPr lang="en-US" sz="2000">
              <a:latin typeface="Calibri" pitchFamily="34" charset="0"/>
              <a:cs typeface="DejaVu Sans"/>
            </a:endParaRPr>
          </a:p>
          <a:p>
            <a:pPr algn="r"/>
            <a:endParaRPr lang="ru-RU" sz="2000">
              <a:latin typeface="Calibri" pitchFamily="34" charset="0"/>
              <a:cs typeface="DejaVu Sans"/>
            </a:endParaRPr>
          </a:p>
          <a:p>
            <a:pPr algn="r"/>
            <a:endParaRPr lang="ru-RU" sz="2000">
              <a:latin typeface="Calibri" pitchFamily="34" charset="0"/>
              <a:cs typeface="DejaVu Sans"/>
            </a:endParaRP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 Если нет - можно будет вернуться назад, чтобы изменить выбор</a:t>
            </a:r>
          </a:p>
        </p:txBody>
      </p:sp>
      <p:pic>
        <p:nvPicPr>
          <p:cNvPr id="10240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4563" y="1341438"/>
            <a:ext cx="5605462" cy="414337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8" name="Скругленный прямоугольник 17">
            <a:extLst/>
          </p:cNvPr>
          <p:cNvSpPr/>
          <p:nvPr/>
        </p:nvSpPr>
        <p:spPr>
          <a:xfrm>
            <a:off x="7175500" y="3068638"/>
            <a:ext cx="1773238" cy="52228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>
            <a:extLst/>
          </p:cNvPr>
          <p:cNvSpPr/>
          <p:nvPr/>
        </p:nvSpPr>
        <p:spPr>
          <a:xfrm>
            <a:off x="5673725" y="1216025"/>
            <a:ext cx="90488" cy="205263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>
            <a:extLst/>
          </p:cNvPr>
          <p:cNvSpPr/>
          <p:nvPr/>
        </p:nvSpPr>
        <p:spPr>
          <a:xfrm>
            <a:off x="5673725" y="3875088"/>
            <a:ext cx="90488" cy="720725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07" name="Rectangle 17"/>
          <p:cNvSpPr>
            <a:spLocks noChangeArrowheads="1"/>
          </p:cNvSpPr>
          <p:nvPr/>
        </p:nvSpPr>
        <p:spPr bwMode="auto">
          <a:xfrm>
            <a:off x="6429375" y="3981450"/>
            <a:ext cx="4305300" cy="8953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ru-RU">
              <a:latin typeface="Century Gothic" pitchFamily="34" charset="0"/>
              <a:cs typeface="DejaVu Sans"/>
            </a:endParaRPr>
          </a:p>
        </p:txBody>
      </p:sp>
      <p:sp>
        <p:nvSpPr>
          <p:cNvPr id="102408" name="Rectangle 18"/>
          <p:cNvSpPr>
            <a:spLocks noChangeArrowheads="1"/>
          </p:cNvSpPr>
          <p:nvPr/>
        </p:nvSpPr>
        <p:spPr bwMode="auto">
          <a:xfrm>
            <a:off x="6484938" y="4208463"/>
            <a:ext cx="4329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ru-RU" sz="1400">
                <a:latin typeface="Century Gothic" pitchFamily="34" charset="0"/>
                <a:cs typeface="DejaVu Sans"/>
              </a:rPr>
              <a:t>ВЫБОРЫ ГУБЕРНАТОРА ТОМСКОЙ ОБЛАСТИ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79400"/>
            <a:ext cx="11255375" cy="752475"/>
          </a:xfrm>
        </p:spPr>
        <p:txBody>
          <a:bodyPr lIns="91440" tIns="45720" rIns="91440" bIns="45720" anchor="t"/>
          <a:lstStyle/>
          <a:p>
            <a:r>
              <a:rPr lang="ru-RU" sz="2200" b="1" smtClean="0">
                <a:solidFill>
                  <a:srgbClr val="074593"/>
                </a:solidFill>
                <a:latin typeface="DejaVu Sans"/>
                <a:cs typeface="Arial" charset="0"/>
              </a:rPr>
              <a:t>Процесс дистанционного электронного голосования на Портале ДЭГ. Шаг 12</a:t>
            </a:r>
          </a:p>
        </p:txBody>
      </p:sp>
      <p:sp>
        <p:nvSpPr>
          <p:cNvPr id="104450" name="TextBox 7"/>
          <p:cNvSpPr txBox="1">
            <a:spLocks noChangeArrowheads="1"/>
          </p:cNvSpPr>
          <p:nvPr/>
        </p:nvSpPr>
        <p:spPr bwMode="auto">
          <a:xfrm>
            <a:off x="407988" y="1341438"/>
            <a:ext cx="50958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latin typeface="Calibri" pitchFamily="34" charset="0"/>
                <a:cs typeface="DejaVu Sans"/>
              </a:rPr>
              <a:t>После нажатия на кнопку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«Подтвердить выбор»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Ваш голос будет учтён,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а на экране появится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информация о том,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что Вы приняли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участие в голосовании</a:t>
            </a:r>
          </a:p>
        </p:txBody>
      </p:sp>
      <p:pic>
        <p:nvPicPr>
          <p:cNvPr id="10445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268413"/>
            <a:ext cx="5616575" cy="47117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  <p:sp>
        <p:nvSpPr>
          <p:cNvPr id="17" name="Прямоугольник 16">
            <a:extLst/>
          </p:cNvPr>
          <p:cNvSpPr/>
          <p:nvPr/>
        </p:nvSpPr>
        <p:spPr>
          <a:xfrm>
            <a:off x="5664200" y="1268413"/>
            <a:ext cx="144463" cy="230505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7" name="object 39"/>
          <p:cNvGrpSpPr>
            <a:grpSpLocks/>
          </p:cNvGrpSpPr>
          <p:nvPr/>
        </p:nvGrpSpPr>
        <p:grpSpPr bwMode="auto">
          <a:xfrm>
            <a:off x="119063" y="188913"/>
            <a:ext cx="11790362" cy="768350"/>
            <a:chOff x="1585080" y="162360"/>
            <a:chExt cx="10273680" cy="767160"/>
          </a:xfrm>
        </p:grpSpPr>
        <p:sp>
          <p:nvSpPr>
            <p:cNvPr id="505" name="object 40"/>
            <p:cNvSpPr/>
            <p:nvPr/>
          </p:nvSpPr>
          <p:spPr>
            <a:xfrm>
              <a:off x="1585080" y="162360"/>
              <a:ext cx="10273680" cy="767160"/>
            </a:xfrm>
            <a:custGeom>
              <a:avLst/>
              <a:gdLst/>
              <a:ahLst/>
              <a:cxnLst/>
              <a:rect l="l" t="t" r="r" b="b"/>
              <a:pathLst>
                <a:path w="7705725" h="576580">
                  <a:moveTo>
                    <a:pt x="7705344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7705344" y="576072"/>
                  </a:lnTo>
                  <a:lnTo>
                    <a:pt x="7705344" y="0"/>
                  </a:lnTo>
                  <a:close/>
                </a:path>
              </a:pathLst>
            </a:custGeom>
            <a:solidFill>
              <a:srgbClr val="4F81BC">
                <a:alpha val="95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6553" name="object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01846" y="264600"/>
              <a:ext cx="576360" cy="57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510" name="Прямоугольник 87"/>
          <p:cNvSpPr/>
          <p:nvPr/>
        </p:nvSpPr>
        <p:spPr>
          <a:xfrm>
            <a:off x="0" y="1092200"/>
            <a:ext cx="747713" cy="559911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1" name="Овал 84"/>
          <p:cNvSpPr/>
          <p:nvPr/>
        </p:nvSpPr>
        <p:spPr>
          <a:xfrm>
            <a:off x="2055813" y="4843463"/>
            <a:ext cx="1054100" cy="10541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2" name="Прямоугольник 24"/>
          <p:cNvSpPr/>
          <p:nvPr/>
        </p:nvSpPr>
        <p:spPr>
          <a:xfrm>
            <a:off x="263525" y="333375"/>
            <a:ext cx="5875338" cy="4540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74593"/>
                </a:solidFill>
                <a:latin typeface="Franklin Gothic Demi" pitchFamily="34" charset="0"/>
              </a:rPr>
              <a:t>НАБЛЮДЕНИЕ ЗА ХОДОМ ДЭГ</a:t>
            </a:r>
            <a:endParaRPr lang="ru-RU" sz="2400"/>
          </a:p>
        </p:txBody>
      </p:sp>
      <p:pic>
        <p:nvPicPr>
          <p:cNvPr id="106501" name="Рисунок 5" descr="База данны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8" y="2706688"/>
            <a:ext cx="2127250" cy="21272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14" name="Прямоугольник 17"/>
          <p:cNvSpPr/>
          <p:nvPr/>
        </p:nvSpPr>
        <p:spPr>
          <a:xfrm rot="10800000" flipV="1">
            <a:off x="1463675" y="3581400"/>
            <a:ext cx="2193925" cy="4556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>
                <a:solidFill>
                  <a:srgbClr val="074593"/>
                </a:solidFill>
                <a:latin typeface="Franklin Gothic Medium"/>
                <a:ea typeface="Roboto"/>
              </a:rPr>
              <a:t>ПТК ДЭГ </a:t>
            </a:r>
            <a:endParaRPr lang="ru-RU" sz="2400" spc="-1"/>
          </a:p>
        </p:txBody>
      </p:sp>
      <p:sp>
        <p:nvSpPr>
          <p:cNvPr id="515" name="Соединительная линия уступом 8"/>
          <p:cNvSpPr/>
          <p:nvPr/>
        </p:nvSpPr>
        <p:spPr>
          <a:xfrm rot="5400000" flipH="1" flipV="1">
            <a:off x="2394744" y="1175544"/>
            <a:ext cx="358775" cy="2878137"/>
          </a:xfrm>
          <a:prstGeom prst="bentConnector2">
            <a:avLst/>
          </a:prstGeom>
          <a:noFill/>
          <a:ln w="38100">
            <a:solidFill>
              <a:srgbClr val="D70B27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6504" name="Группа 19"/>
          <p:cNvGrpSpPr>
            <a:grpSpLocks/>
          </p:cNvGrpSpPr>
          <p:nvPr/>
        </p:nvGrpSpPr>
        <p:grpSpPr bwMode="auto">
          <a:xfrm>
            <a:off x="4476750" y="1235075"/>
            <a:ext cx="1646238" cy="1646238"/>
            <a:chOff x="4476960" y="1234800"/>
            <a:chExt cx="1646280" cy="1646280"/>
          </a:xfrm>
        </p:grpSpPr>
        <p:pic>
          <p:nvPicPr>
            <p:cNvPr id="106547" name="Рисунок 12" descr="Монитор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76960" y="1234800"/>
              <a:ext cx="1646280" cy="1646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grpSp>
          <p:nvGrpSpPr>
            <p:cNvPr id="106548" name="Рисунок 14"/>
            <p:cNvGrpSpPr>
              <a:grpSpLocks/>
            </p:cNvGrpSpPr>
            <p:nvPr/>
          </p:nvGrpSpPr>
          <p:grpSpPr bwMode="auto">
            <a:xfrm>
              <a:off x="4996080" y="1662480"/>
              <a:ext cx="595800" cy="597600"/>
              <a:chOff x="4996080" y="1662480"/>
              <a:chExt cx="595800" cy="597600"/>
            </a:xfrm>
          </p:grpSpPr>
          <p:sp>
            <p:nvSpPr>
              <p:cNvPr id="519" name="Полилиния 16"/>
              <p:cNvSpPr/>
              <p:nvPr/>
            </p:nvSpPr>
            <p:spPr>
              <a:xfrm>
                <a:off x="4996086" y="1661849"/>
                <a:ext cx="495312" cy="598502"/>
              </a:xfrm>
              <a:custGeom>
                <a:avLst/>
                <a:gdLst/>
                <a:ahLst/>
                <a:cxnLst/>
                <a:rect l="l" t="t" r="r" b="b"/>
                <a:pathLst>
                  <a:path w="496125" h="598500">
                    <a:moveTo>
                      <a:pt x="283500" y="0"/>
                    </a:moveTo>
                    <a:cubicBezTo>
                      <a:pt x="126000" y="7875"/>
                      <a:pt x="0" y="140175"/>
                      <a:pt x="0" y="299250"/>
                    </a:cubicBezTo>
                    <a:cubicBezTo>
                      <a:pt x="0" y="464625"/>
                      <a:pt x="133875" y="598500"/>
                      <a:pt x="299250" y="598500"/>
                    </a:cubicBezTo>
                    <a:cubicBezTo>
                      <a:pt x="374063" y="598500"/>
                      <a:pt x="444150" y="571725"/>
                      <a:pt x="499275" y="521325"/>
                    </a:cubicBezTo>
                    <a:lnTo>
                      <a:pt x="283500" y="305550"/>
                    </a:lnTo>
                    <a:lnTo>
                      <a:pt x="283500" y="0"/>
                    </a:lnTo>
                    <a:close/>
                  </a:path>
                </a:pathLst>
              </a:custGeom>
              <a:solidFill>
                <a:srgbClr val="D70B27"/>
              </a:solidFill>
              <a:ln w="783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0" name="Полилиния 17"/>
              <p:cNvSpPr/>
              <p:nvPr/>
            </p:nvSpPr>
            <p:spPr>
              <a:xfrm>
                <a:off x="5310419" y="1661849"/>
                <a:ext cx="274644" cy="282582"/>
              </a:xfrm>
              <a:custGeom>
                <a:avLst/>
                <a:gdLst/>
                <a:ahLst/>
                <a:cxnLst/>
                <a:rect l="l" t="t" r="r" b="b"/>
                <a:pathLst>
                  <a:path w="275625" h="283500">
                    <a:moveTo>
                      <a:pt x="0" y="0"/>
                    </a:moveTo>
                    <a:lnTo>
                      <a:pt x="0" y="283500"/>
                    </a:lnTo>
                    <a:lnTo>
                      <a:pt x="282713" y="283500"/>
                    </a:lnTo>
                    <a:cubicBezTo>
                      <a:pt x="274838" y="129938"/>
                      <a:pt x="152775" y="7875"/>
                      <a:pt x="0" y="0"/>
                    </a:cubicBezTo>
                    <a:close/>
                  </a:path>
                </a:pathLst>
              </a:custGeom>
              <a:solidFill>
                <a:srgbClr val="074593"/>
              </a:solidFill>
              <a:ln w="783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1" name="Полилиния 18"/>
              <p:cNvSpPr/>
              <p:nvPr/>
            </p:nvSpPr>
            <p:spPr>
              <a:xfrm>
                <a:off x="5332644" y="1977769"/>
                <a:ext cx="258769" cy="179393"/>
              </a:xfrm>
              <a:custGeom>
                <a:avLst/>
                <a:gdLst/>
                <a:ahLst/>
                <a:cxnLst/>
                <a:rect l="l" t="t" r="r" b="b"/>
                <a:pathLst>
                  <a:path w="259875" h="181125">
                    <a:moveTo>
                      <a:pt x="0" y="0"/>
                    </a:moveTo>
                    <a:lnTo>
                      <a:pt x="184275" y="184275"/>
                    </a:lnTo>
                    <a:cubicBezTo>
                      <a:pt x="230738" y="133088"/>
                      <a:pt x="257513" y="68513"/>
                      <a:pt x="26066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A5DA"/>
              </a:solidFill>
              <a:ln w="783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522" name="Прямоугольник 71"/>
          <p:cNvSpPr/>
          <p:nvPr/>
        </p:nvSpPr>
        <p:spPr>
          <a:xfrm>
            <a:off x="6283325" y="2622550"/>
            <a:ext cx="4987925" cy="13049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92075" indent="-92075">
              <a:spcBef>
                <a:spcPts val="600"/>
              </a:spcBef>
              <a:buClr>
                <a:srgbClr val="074593"/>
              </a:buClr>
              <a:buFont typeface="Arial" charset="0"/>
              <a:buChar char="•"/>
              <a:defRPr/>
            </a:pPr>
            <a:r>
              <a:rPr lang="ru-RU" sz="1400">
                <a:solidFill>
                  <a:srgbClr val="074593"/>
                </a:solidFill>
                <a:latin typeface="Franklin Gothic Medium" pitchFamily="34" charset="0"/>
                <a:ea typeface="Roboto"/>
                <a:cs typeface="Roboto"/>
              </a:rPr>
              <a:t>от политических партий, общественных объединений, выдвинувших зарегистрированных кандидатов (зарегистрированные списки кандидатов);</a:t>
            </a:r>
            <a:endParaRPr lang="ru-RU" sz="1400">
              <a:ea typeface="Roboto"/>
              <a:cs typeface="Roboto"/>
            </a:endParaRPr>
          </a:p>
          <a:p>
            <a:pPr marL="92075" indent="-92075">
              <a:spcBef>
                <a:spcPts val="600"/>
              </a:spcBef>
              <a:buClr>
                <a:srgbClr val="074593"/>
              </a:buClr>
              <a:buFont typeface="Arial" charset="0"/>
              <a:buChar char="•"/>
              <a:defRPr/>
            </a:pPr>
            <a:r>
              <a:rPr lang="ru-RU" sz="1400">
                <a:solidFill>
                  <a:srgbClr val="074593"/>
                </a:solidFill>
                <a:latin typeface="Franklin Gothic Medium" pitchFamily="34" charset="0"/>
                <a:ea typeface="Roboto"/>
                <a:cs typeface="Roboto"/>
              </a:rPr>
              <a:t>от зарегистрированных кандидатов;</a:t>
            </a:r>
            <a:endParaRPr lang="ru-RU" sz="1400"/>
          </a:p>
          <a:p>
            <a:pPr marL="92075" indent="-92075">
              <a:spcBef>
                <a:spcPts val="600"/>
              </a:spcBef>
              <a:buClr>
                <a:srgbClr val="074593"/>
              </a:buClr>
              <a:buFont typeface="Arial" charset="0"/>
              <a:buChar char="•"/>
              <a:defRPr/>
            </a:pPr>
            <a:r>
              <a:rPr lang="ru-RU" sz="1400">
                <a:solidFill>
                  <a:srgbClr val="074593"/>
                </a:solidFill>
                <a:latin typeface="Franklin Gothic Medium" pitchFamily="34" charset="0"/>
                <a:ea typeface="Roboto"/>
                <a:cs typeface="Roboto"/>
              </a:rPr>
              <a:t>от субъектов общественного контроля</a:t>
            </a:r>
            <a:endParaRPr lang="ru-RU" sz="1400"/>
          </a:p>
        </p:txBody>
      </p:sp>
      <p:grpSp>
        <p:nvGrpSpPr>
          <p:cNvPr id="106506" name="Группа 23"/>
          <p:cNvGrpSpPr>
            <a:grpSpLocks/>
          </p:cNvGrpSpPr>
          <p:nvPr/>
        </p:nvGrpSpPr>
        <p:grpSpPr bwMode="auto">
          <a:xfrm>
            <a:off x="4473575" y="4702175"/>
            <a:ext cx="1646238" cy="1646238"/>
            <a:chOff x="4474080" y="4701960"/>
            <a:chExt cx="1646280" cy="1646280"/>
          </a:xfrm>
        </p:grpSpPr>
        <p:pic>
          <p:nvPicPr>
            <p:cNvPr id="106542" name="Рисунок 24" descr="Монитор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74080" y="4701960"/>
              <a:ext cx="1646280" cy="1646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grpSp>
          <p:nvGrpSpPr>
            <p:cNvPr id="106543" name="Рисунок 14"/>
            <p:cNvGrpSpPr>
              <a:grpSpLocks/>
            </p:cNvGrpSpPr>
            <p:nvPr/>
          </p:nvGrpSpPr>
          <p:grpSpPr bwMode="auto">
            <a:xfrm>
              <a:off x="4993200" y="5129640"/>
              <a:ext cx="596160" cy="597600"/>
              <a:chOff x="4993200" y="5129640"/>
              <a:chExt cx="596160" cy="597600"/>
            </a:xfrm>
          </p:grpSpPr>
          <p:sp>
            <p:nvSpPr>
              <p:cNvPr id="526" name="Полилиния 26"/>
              <p:cNvSpPr/>
              <p:nvPr/>
            </p:nvSpPr>
            <p:spPr>
              <a:xfrm>
                <a:off x="4993206" y="5129009"/>
                <a:ext cx="495312" cy="598502"/>
              </a:xfrm>
              <a:custGeom>
                <a:avLst/>
                <a:gdLst/>
                <a:ahLst/>
                <a:cxnLst/>
                <a:rect l="l" t="t" r="r" b="b"/>
                <a:pathLst>
                  <a:path w="496125" h="598500">
                    <a:moveTo>
                      <a:pt x="283500" y="0"/>
                    </a:moveTo>
                    <a:cubicBezTo>
                      <a:pt x="126000" y="7875"/>
                      <a:pt x="0" y="140175"/>
                      <a:pt x="0" y="299250"/>
                    </a:cubicBezTo>
                    <a:cubicBezTo>
                      <a:pt x="0" y="464625"/>
                      <a:pt x="133875" y="598500"/>
                      <a:pt x="299250" y="598500"/>
                    </a:cubicBezTo>
                    <a:cubicBezTo>
                      <a:pt x="374063" y="598500"/>
                      <a:pt x="444150" y="571725"/>
                      <a:pt x="499275" y="521325"/>
                    </a:cubicBezTo>
                    <a:lnTo>
                      <a:pt x="283500" y="305550"/>
                    </a:lnTo>
                    <a:lnTo>
                      <a:pt x="283500" y="0"/>
                    </a:lnTo>
                    <a:close/>
                  </a:path>
                </a:pathLst>
              </a:custGeom>
              <a:solidFill>
                <a:srgbClr val="D70B27"/>
              </a:solidFill>
              <a:ln w="783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7" name="Полилиния 27"/>
              <p:cNvSpPr/>
              <p:nvPr/>
            </p:nvSpPr>
            <p:spPr>
              <a:xfrm>
                <a:off x="5309126" y="5129009"/>
                <a:ext cx="274645" cy="282582"/>
              </a:xfrm>
              <a:custGeom>
                <a:avLst/>
                <a:gdLst/>
                <a:ahLst/>
                <a:cxnLst/>
                <a:rect l="l" t="t" r="r" b="b"/>
                <a:pathLst>
                  <a:path w="275625" h="283500">
                    <a:moveTo>
                      <a:pt x="0" y="0"/>
                    </a:moveTo>
                    <a:lnTo>
                      <a:pt x="0" y="283500"/>
                    </a:lnTo>
                    <a:lnTo>
                      <a:pt x="282713" y="283500"/>
                    </a:lnTo>
                    <a:cubicBezTo>
                      <a:pt x="274838" y="129938"/>
                      <a:pt x="152775" y="7875"/>
                      <a:pt x="0" y="0"/>
                    </a:cubicBezTo>
                    <a:close/>
                  </a:path>
                </a:pathLst>
              </a:custGeom>
              <a:solidFill>
                <a:srgbClr val="074593"/>
              </a:solidFill>
              <a:ln w="783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28" name="Полилиния 28"/>
              <p:cNvSpPr/>
              <p:nvPr/>
            </p:nvSpPr>
            <p:spPr>
              <a:xfrm>
                <a:off x="5331352" y="5444929"/>
                <a:ext cx="258770" cy="179393"/>
              </a:xfrm>
              <a:custGeom>
                <a:avLst/>
                <a:gdLst/>
                <a:ahLst/>
                <a:cxnLst/>
                <a:rect l="l" t="t" r="r" b="b"/>
                <a:pathLst>
                  <a:path w="259875" h="181125">
                    <a:moveTo>
                      <a:pt x="0" y="0"/>
                    </a:moveTo>
                    <a:lnTo>
                      <a:pt x="184275" y="184275"/>
                    </a:lnTo>
                    <a:cubicBezTo>
                      <a:pt x="230738" y="133088"/>
                      <a:pt x="257513" y="68513"/>
                      <a:pt x="26066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A5DA"/>
              </a:solidFill>
              <a:ln w="7838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grpSp>
        <p:nvGrpSpPr>
          <p:cNvPr id="106507" name="Группа 60"/>
          <p:cNvGrpSpPr>
            <a:grpSpLocks/>
          </p:cNvGrpSpPr>
          <p:nvPr/>
        </p:nvGrpSpPr>
        <p:grpSpPr bwMode="auto">
          <a:xfrm>
            <a:off x="6145213" y="1784350"/>
            <a:ext cx="4246562" cy="754063"/>
            <a:chOff x="6144480" y="1784520"/>
            <a:chExt cx="4246920" cy="754560"/>
          </a:xfrm>
        </p:grpSpPr>
        <p:grpSp>
          <p:nvGrpSpPr>
            <p:cNvPr id="106530" name="Группа 33"/>
            <p:cNvGrpSpPr>
              <a:grpSpLocks/>
            </p:cNvGrpSpPr>
            <p:nvPr/>
          </p:nvGrpSpPr>
          <p:grpSpPr bwMode="auto">
            <a:xfrm>
              <a:off x="6144480" y="1784520"/>
              <a:ext cx="1661040" cy="754560"/>
              <a:chOff x="6144480" y="1784520"/>
              <a:chExt cx="1661040" cy="754560"/>
            </a:xfrm>
          </p:grpSpPr>
          <p:pic>
            <p:nvPicPr>
              <p:cNvPr id="106539" name="Рисунок 30" descr="Мужчина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144480" y="1788840"/>
                <a:ext cx="810000" cy="7502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06540" name="Рисунок 31" descr="Мужчина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567480" y="1788840"/>
                <a:ext cx="810000" cy="7502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06541" name="Рисунок 32" descr="Мужчина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995520" y="1784520"/>
                <a:ext cx="810000" cy="7502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6531" name="Группа 34"/>
            <p:cNvGrpSpPr>
              <a:grpSpLocks/>
            </p:cNvGrpSpPr>
            <p:nvPr/>
          </p:nvGrpSpPr>
          <p:grpSpPr bwMode="auto">
            <a:xfrm>
              <a:off x="7437240" y="1784520"/>
              <a:ext cx="1661040" cy="754560"/>
              <a:chOff x="7437240" y="1784520"/>
              <a:chExt cx="1661040" cy="754560"/>
            </a:xfrm>
          </p:grpSpPr>
          <p:pic>
            <p:nvPicPr>
              <p:cNvPr id="106536" name="Рисунок 35" descr="Мужчина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437240" y="1788840"/>
                <a:ext cx="810000" cy="7502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06537" name="Рисунок 36" descr="Мужчина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860600" y="1788840"/>
                <a:ext cx="810000" cy="7502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06538" name="Рисунок 37" descr="Мужчина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288280" y="1784520"/>
                <a:ext cx="810000" cy="7502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6532" name="Группа 38"/>
            <p:cNvGrpSpPr>
              <a:grpSpLocks/>
            </p:cNvGrpSpPr>
            <p:nvPr/>
          </p:nvGrpSpPr>
          <p:grpSpPr bwMode="auto">
            <a:xfrm>
              <a:off x="8730360" y="1784520"/>
              <a:ext cx="1661040" cy="754560"/>
              <a:chOff x="8730360" y="1784520"/>
              <a:chExt cx="1661040" cy="754560"/>
            </a:xfrm>
          </p:grpSpPr>
          <p:pic>
            <p:nvPicPr>
              <p:cNvPr id="106533" name="Рисунок 39" descr="Мужчина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730360" y="1788840"/>
                <a:ext cx="810000" cy="7502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06534" name="Рисунок 40" descr="Мужчина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153360" y="1788840"/>
                <a:ext cx="810000" cy="7502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  <p:pic>
            <p:nvPicPr>
              <p:cNvPr id="106535" name="Рисунок 41" descr="Мужчина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9581400" y="1784520"/>
                <a:ext cx="810000" cy="750240"/>
              </a:xfrm>
              <a:prstGeom prst="rect">
                <a:avLst/>
              </a:prstGeom>
              <a:noFill/>
              <a:ln w="0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42" name="Прямоугольник 17"/>
          <p:cNvSpPr/>
          <p:nvPr/>
        </p:nvSpPr>
        <p:spPr>
          <a:xfrm rot="10800000" flipV="1">
            <a:off x="5226050" y="1165225"/>
            <a:ext cx="7151688" cy="5778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>
                <a:solidFill>
                  <a:srgbClr val="074593"/>
                </a:solidFill>
                <a:latin typeface="Franklin Gothic Medium"/>
                <a:ea typeface="Roboto"/>
              </a:rPr>
              <a:t>НАБЛЮДАТЕЛИ</a:t>
            </a:r>
            <a:r>
              <a:rPr lang="ru-RU" sz="3200" b="1" spc="-1">
                <a:solidFill>
                  <a:srgbClr val="074593"/>
                </a:solidFill>
                <a:latin typeface="Franklin Gothic Medium"/>
                <a:ea typeface="Roboto"/>
              </a:rPr>
              <a:t> </a:t>
            </a:r>
            <a:r>
              <a:rPr lang="ru-RU" sz="2000" b="1" spc="-1">
                <a:solidFill>
                  <a:srgbClr val="808080"/>
                </a:solidFill>
                <a:latin typeface="Franklin Gothic Medium"/>
                <a:ea typeface="Roboto"/>
              </a:rPr>
              <a:t>(по 3 наблюдателя)</a:t>
            </a:r>
            <a:endParaRPr lang="ru-RU" sz="2000" spc="-1"/>
          </a:p>
        </p:txBody>
      </p:sp>
      <p:sp>
        <p:nvSpPr>
          <p:cNvPr id="543" name="Прямоугольник 17"/>
          <p:cNvSpPr/>
          <p:nvPr/>
        </p:nvSpPr>
        <p:spPr>
          <a:xfrm rot="10800000" flipV="1">
            <a:off x="5675313" y="4764088"/>
            <a:ext cx="5802312" cy="4556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>
                <a:solidFill>
                  <a:srgbClr val="074593"/>
                </a:solidFill>
                <a:latin typeface="Franklin Gothic Medium"/>
                <a:ea typeface="Roboto"/>
              </a:rPr>
              <a:t>ПОЛЬЗОВАТЕЛИ ИНТЕРНЕТА</a:t>
            </a:r>
            <a:endParaRPr lang="ru-RU" sz="2400" spc="-1"/>
          </a:p>
        </p:txBody>
      </p:sp>
      <p:sp>
        <p:nvSpPr>
          <p:cNvPr id="544" name="Скругленный прямоугольник 59"/>
          <p:cNvSpPr/>
          <p:nvPr/>
        </p:nvSpPr>
        <p:spPr>
          <a:xfrm>
            <a:off x="4364038" y="1092200"/>
            <a:ext cx="7261225" cy="3251200"/>
          </a:xfrm>
          <a:prstGeom prst="roundRect">
            <a:avLst>
              <a:gd name="adj" fmla="val 7702"/>
            </a:avLst>
          </a:prstGeom>
          <a:noFill/>
          <a:ln>
            <a:solidFill>
              <a:srgbClr val="D70B2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5" name="Скругленный прямоугольник 74"/>
          <p:cNvSpPr/>
          <p:nvPr/>
        </p:nvSpPr>
        <p:spPr>
          <a:xfrm>
            <a:off x="4364038" y="4567238"/>
            <a:ext cx="7261225" cy="1881187"/>
          </a:xfrm>
          <a:prstGeom prst="roundRect">
            <a:avLst>
              <a:gd name="adj" fmla="val 7702"/>
            </a:avLst>
          </a:prstGeom>
          <a:noFill/>
          <a:ln>
            <a:solidFill>
              <a:srgbClr val="D70B2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6" name="Соединительная линия уступом 75"/>
          <p:cNvSpPr/>
          <p:nvPr/>
        </p:nvSpPr>
        <p:spPr>
          <a:xfrm rot="16200000" flipH="1">
            <a:off x="2277269" y="3696494"/>
            <a:ext cx="609600" cy="2878138"/>
          </a:xfrm>
          <a:prstGeom prst="bentConnector2">
            <a:avLst/>
          </a:prstGeom>
          <a:noFill/>
          <a:ln w="38100">
            <a:solidFill>
              <a:srgbClr val="D70B27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06513" name="Группа 88"/>
          <p:cNvGrpSpPr>
            <a:grpSpLocks/>
          </p:cNvGrpSpPr>
          <p:nvPr/>
        </p:nvGrpSpPr>
        <p:grpSpPr bwMode="auto">
          <a:xfrm>
            <a:off x="6145213" y="5305425"/>
            <a:ext cx="5526087" cy="754063"/>
            <a:chOff x="6144480" y="5304960"/>
            <a:chExt cx="5527080" cy="754920"/>
          </a:xfrm>
        </p:grpSpPr>
        <p:pic>
          <p:nvPicPr>
            <p:cNvPr id="106518" name="Рисунок 71" descr="Мужчина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44480" y="5309640"/>
              <a:ext cx="810000" cy="7502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106519" name="Рисунок 72" descr="Мужчина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67480" y="5309640"/>
              <a:ext cx="810000" cy="7502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106520" name="Рисунок 73" descr="Мужчина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995520" y="5304960"/>
              <a:ext cx="810000" cy="7502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106521" name="Рисунок 68" descr="Мужчина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437240" y="5309640"/>
              <a:ext cx="810000" cy="7502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106522" name="Рисунок 69" descr="Мужчина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860600" y="5309640"/>
              <a:ext cx="810000" cy="7502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106523" name="Рисунок 70" descr="Мужчина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288280" y="5304960"/>
              <a:ext cx="810000" cy="7502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106524" name="Рисунок 65" descr="Мужчина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730360" y="5309640"/>
              <a:ext cx="810000" cy="7502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106525" name="Рисунок 66" descr="Мужчина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153360" y="5309640"/>
              <a:ext cx="810000" cy="7502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106526" name="Рисунок 67" descr="Мужчина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581400" y="5304960"/>
              <a:ext cx="810000" cy="7502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106527" name="Рисунок 77" descr="Мужчина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010520" y="5309640"/>
              <a:ext cx="810000" cy="7502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106528" name="Рисунок 78" descr="Мужчина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433520" y="5309640"/>
              <a:ext cx="810000" cy="7502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106529" name="Рисунок 79" descr="Мужчина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861560" y="5304960"/>
              <a:ext cx="810000" cy="7502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560" name="Прямоугольник 85"/>
          <p:cNvSpPr/>
          <p:nvPr/>
        </p:nvSpPr>
        <p:spPr>
          <a:xfrm>
            <a:off x="1989138" y="4843463"/>
            <a:ext cx="1074737" cy="106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6515" name="Рисунок 81" descr="Земля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63750" y="5013325"/>
            <a:ext cx="912813" cy="9128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562" name="Прямоугольник 17"/>
          <p:cNvSpPr/>
          <p:nvPr/>
        </p:nvSpPr>
        <p:spPr>
          <a:xfrm rot="10800000" flipV="1">
            <a:off x="1406525" y="5873750"/>
            <a:ext cx="2193925" cy="3952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-1">
                <a:solidFill>
                  <a:srgbClr val="074593"/>
                </a:solidFill>
                <a:latin typeface="Franklin Gothic Medium"/>
                <a:ea typeface="Roboto"/>
              </a:rPr>
              <a:t>Интернет</a:t>
            </a:r>
            <a:endParaRPr lang="ru-RU" sz="2000" spc="-1"/>
          </a:p>
        </p:txBody>
      </p:sp>
      <p:sp>
        <p:nvSpPr>
          <p:cNvPr id="563" name="Прямоугольник 17"/>
          <p:cNvSpPr/>
          <p:nvPr/>
        </p:nvSpPr>
        <p:spPr>
          <a:xfrm rot="10800000" flipV="1">
            <a:off x="1431925" y="1479550"/>
            <a:ext cx="2192338" cy="8191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1">
                <a:solidFill>
                  <a:srgbClr val="074593"/>
                </a:solidFill>
                <a:latin typeface="Franklin Gothic Medium"/>
                <a:ea typeface="Roboto"/>
              </a:rPr>
              <a:t>ДОСТУП </a:t>
            </a:r>
            <a:endParaRPr lang="ru-RU" sz="1600" spc="-1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1">
                <a:solidFill>
                  <a:srgbClr val="074593"/>
                </a:solidFill>
                <a:latin typeface="Franklin Gothic Medium"/>
                <a:ea typeface="Roboto"/>
              </a:rPr>
              <a:t>К ОТДЕЛЬНОМУ УЗЛУ (НОДЕ)</a:t>
            </a:r>
            <a:endParaRPr lang="ru-RU" sz="1600" spc="-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Прямоугольник 36"/>
          <p:cNvSpPr/>
          <p:nvPr/>
        </p:nvSpPr>
        <p:spPr>
          <a:xfrm>
            <a:off x="0" y="188913"/>
            <a:ext cx="11568113" cy="517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522" name="PlaceHolder 1"/>
          <p:cNvSpPr>
            <a:spLocks noGrp="1"/>
          </p:cNvSpPr>
          <p:nvPr>
            <p:ph type="title" idx="4294967295"/>
          </p:nvPr>
        </p:nvSpPr>
        <p:spPr>
          <a:xfrm>
            <a:off x="695325" y="188913"/>
            <a:ext cx="9510713" cy="1157287"/>
          </a:xfrm>
        </p:spPr>
        <p:txBody>
          <a:bodyPr tIns="12600" anchor="t"/>
          <a:lstStyle/>
          <a:p>
            <a:pPr marL="11113" algn="l" eaLnBrk="1" hangingPunct="1">
              <a:spcBef>
                <a:spcPts val="100"/>
              </a:spcBef>
            </a:pPr>
            <a:r>
              <a:rPr lang="ru-RU" sz="2800" b="1" smtClean="0">
                <a:solidFill>
                  <a:srgbClr val="074593"/>
                </a:solidFill>
                <a:latin typeface="Franklin Gothic Demi" pitchFamily="34" charset="0"/>
                <a:ea typeface="DejaVu Sans"/>
                <a:cs typeface="DejaVu Sans"/>
              </a:rPr>
              <a:t>Неизменность голосов</a:t>
            </a:r>
          </a:p>
        </p:txBody>
      </p:sp>
      <p:sp>
        <p:nvSpPr>
          <p:cNvPr id="619" name="object 25"/>
          <p:cNvSpPr/>
          <p:nvPr/>
        </p:nvSpPr>
        <p:spPr bwMode="auto">
          <a:xfrm>
            <a:off x="2359872" y="953296"/>
            <a:ext cx="7472362" cy="5314950"/>
          </a:xfrm>
          <a:custGeom>
            <a:avLst/>
            <a:gdLst/>
            <a:ahLst/>
            <a:cxnLst/>
            <a:rect l="l" t="t" r="r" b="b"/>
            <a:pathLst>
              <a:path w="7472680" h="5316220">
                <a:moveTo>
                  <a:pt x="2271560" y="0"/>
                </a:moveTo>
                <a:lnTo>
                  <a:pt x="0" y="0"/>
                </a:lnTo>
                <a:lnTo>
                  <a:pt x="0" y="5316042"/>
                </a:lnTo>
                <a:lnTo>
                  <a:pt x="2271560" y="5316042"/>
                </a:lnTo>
                <a:lnTo>
                  <a:pt x="2271560" y="0"/>
                </a:lnTo>
                <a:close/>
              </a:path>
              <a:path w="7472680" h="5316220">
                <a:moveTo>
                  <a:pt x="4928133" y="0"/>
                </a:moveTo>
                <a:lnTo>
                  <a:pt x="2656573" y="0"/>
                </a:lnTo>
                <a:lnTo>
                  <a:pt x="2656573" y="5316042"/>
                </a:lnTo>
                <a:lnTo>
                  <a:pt x="4928133" y="5316042"/>
                </a:lnTo>
                <a:lnTo>
                  <a:pt x="4928133" y="0"/>
                </a:lnTo>
                <a:close/>
              </a:path>
              <a:path w="7472680" h="5316220">
                <a:moveTo>
                  <a:pt x="7472591" y="0"/>
                </a:moveTo>
                <a:lnTo>
                  <a:pt x="5201031" y="0"/>
                </a:lnTo>
                <a:lnTo>
                  <a:pt x="5201031" y="5316042"/>
                </a:lnTo>
                <a:lnTo>
                  <a:pt x="7472591" y="5316042"/>
                </a:lnTo>
                <a:lnTo>
                  <a:pt x="7472591" y="0"/>
                </a:lnTo>
                <a:close/>
              </a:path>
            </a:pathLst>
          </a:custGeom>
          <a:solidFill>
            <a:srgbClr val="27437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object 26"/>
          <p:cNvSpPr/>
          <p:nvPr/>
        </p:nvSpPr>
        <p:spPr>
          <a:xfrm>
            <a:off x="7562010" y="1124744"/>
            <a:ext cx="2271712" cy="638175"/>
          </a:xfrm>
          <a:prstGeom prst="rect">
            <a:avLst/>
          </a:prstGeom>
          <a:solidFill>
            <a:srgbClr val="376CC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91440" fontAlgn="auto">
              <a:lnSpc>
                <a:spcPts val="502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-1" dirty="0" smtClean="0">
                <a:solidFill>
                  <a:srgbClr val="FFFFFF"/>
                </a:solidFill>
                <a:latin typeface="Arial Black"/>
              </a:rPr>
              <a:t>3</a:t>
            </a:r>
            <a:endParaRPr lang="ru-RU" sz="4400" spc="-1" dirty="0"/>
          </a:p>
        </p:txBody>
      </p:sp>
      <p:pic>
        <p:nvPicPr>
          <p:cNvPr id="107527" name="object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253" y="915990"/>
            <a:ext cx="2655887" cy="10556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624" name="object 30"/>
          <p:cNvSpPr/>
          <p:nvPr/>
        </p:nvSpPr>
        <p:spPr>
          <a:xfrm>
            <a:off x="2362680" y="1124744"/>
            <a:ext cx="2268000" cy="638175"/>
          </a:xfrm>
          <a:prstGeom prst="rect">
            <a:avLst/>
          </a:prstGeom>
          <a:solidFill>
            <a:srgbClr val="376CC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>
            <a:spAutoFit/>
          </a:bodyPr>
          <a:lstStyle/>
          <a:p>
            <a:pPr marL="91440" fontAlgn="auto">
              <a:lnSpc>
                <a:spcPts val="502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-1" dirty="0" smtClean="0">
                <a:solidFill>
                  <a:srgbClr val="FFFFFF"/>
                </a:solidFill>
                <a:latin typeface="Arial Black"/>
              </a:rPr>
              <a:t>1</a:t>
            </a:r>
            <a:endParaRPr lang="ru-RU" sz="4400" spc="-1" dirty="0"/>
          </a:p>
        </p:txBody>
      </p:sp>
      <p:pic>
        <p:nvPicPr>
          <p:cNvPr id="107529" name="object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358" y="915990"/>
            <a:ext cx="2592000" cy="103029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626" name="object 32"/>
          <p:cNvSpPr/>
          <p:nvPr/>
        </p:nvSpPr>
        <p:spPr>
          <a:xfrm>
            <a:off x="5015880" y="1124744"/>
            <a:ext cx="2268000" cy="638175"/>
          </a:xfrm>
          <a:prstGeom prst="rect">
            <a:avLst/>
          </a:prstGeom>
          <a:solidFill>
            <a:srgbClr val="376CC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91440" fontAlgn="auto">
              <a:lnSpc>
                <a:spcPts val="502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-1" dirty="0" smtClean="0">
                <a:solidFill>
                  <a:srgbClr val="FFFFFF"/>
                </a:solidFill>
                <a:latin typeface="Arial Black"/>
              </a:rPr>
              <a:t>2</a:t>
            </a:r>
            <a:endParaRPr lang="ru-RU" sz="4400" spc="-1" dirty="0"/>
          </a:p>
        </p:txBody>
      </p:sp>
      <p:sp>
        <p:nvSpPr>
          <p:cNvPr id="627" name="object 33"/>
          <p:cNvSpPr/>
          <p:nvPr/>
        </p:nvSpPr>
        <p:spPr>
          <a:xfrm>
            <a:off x="5211445" y="2338912"/>
            <a:ext cx="1909762" cy="19399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fontAlgn="auto">
              <a:lnSpc>
                <a:spcPct val="99000"/>
              </a:lnSpc>
              <a:spcBef>
                <a:spcPts val="105"/>
              </a:spcBef>
              <a:spcAft>
                <a:spcPts val="0"/>
              </a:spcAft>
              <a:defRPr/>
            </a:pPr>
            <a:r>
              <a:rPr lang="ru-RU" sz="1600" spc="-1" dirty="0">
                <a:solidFill>
                  <a:srgbClr val="FFFFFF"/>
                </a:solidFill>
                <a:latin typeface="Calibri"/>
              </a:rPr>
              <a:t>Каждый</a:t>
            </a:r>
            <a:r>
              <a:rPr lang="ru-RU" sz="1600" spc="-41" dirty="0">
                <a:solidFill>
                  <a:srgbClr val="FFFFFF"/>
                </a:solidFill>
                <a:latin typeface="Calibri"/>
              </a:rPr>
              <a:t> </a:t>
            </a:r>
            <a:r>
              <a:rPr lang="ru-RU" sz="1600" spc="-12" dirty="0">
                <a:solidFill>
                  <a:srgbClr val="FFFFFF"/>
                </a:solidFill>
                <a:latin typeface="Calibri"/>
              </a:rPr>
              <a:t>бюллетень </a:t>
            </a:r>
            <a:r>
              <a:rPr lang="ru-RU" sz="1600" spc="-1" dirty="0">
                <a:solidFill>
                  <a:srgbClr val="FFFFFF"/>
                </a:solidFill>
                <a:latin typeface="Calibri"/>
              </a:rPr>
              <a:t>записывается</a:t>
            </a:r>
            <a:r>
              <a:rPr lang="ru-RU" sz="1600" spc="-52" dirty="0">
                <a:solidFill>
                  <a:srgbClr val="FFFFFF"/>
                </a:solidFill>
                <a:latin typeface="Calibri"/>
              </a:rPr>
              <a:t> в </a:t>
            </a:r>
            <a:r>
              <a:rPr lang="ru-RU" sz="1600" spc="-1" dirty="0">
                <a:solidFill>
                  <a:srgbClr val="FFFFFF"/>
                </a:solidFill>
                <a:latin typeface="Calibri"/>
              </a:rPr>
              <a:t>цепочку</a:t>
            </a:r>
            <a:r>
              <a:rPr lang="ru-RU" sz="1600" spc="-21" dirty="0">
                <a:solidFill>
                  <a:srgbClr val="FFFFFF"/>
                </a:solidFill>
                <a:latin typeface="Calibri"/>
              </a:rPr>
              <a:t> </a:t>
            </a:r>
            <a:r>
              <a:rPr lang="ru-RU" sz="1600" spc="-12" dirty="0">
                <a:solidFill>
                  <a:srgbClr val="FFFFFF"/>
                </a:solidFill>
                <a:latin typeface="Calibri"/>
              </a:rPr>
              <a:t>блоков, </a:t>
            </a:r>
            <a:r>
              <a:rPr lang="ru-RU" sz="1600" spc="-1" dirty="0">
                <a:solidFill>
                  <a:srgbClr val="FFFFFF"/>
                </a:solidFill>
                <a:latin typeface="Calibri"/>
              </a:rPr>
              <a:t>каждый</a:t>
            </a:r>
            <a:r>
              <a:rPr lang="ru-RU" sz="1600" spc="-35" dirty="0">
                <a:solidFill>
                  <a:srgbClr val="FFFFFF"/>
                </a:solidFill>
                <a:latin typeface="Calibri"/>
              </a:rPr>
              <a:t> </a:t>
            </a:r>
            <a:r>
              <a:rPr lang="ru-RU" sz="1600" spc="-1" dirty="0">
                <a:solidFill>
                  <a:srgbClr val="FFFFFF"/>
                </a:solidFill>
                <a:latin typeface="Calibri"/>
              </a:rPr>
              <a:t>из</a:t>
            </a:r>
            <a:r>
              <a:rPr lang="ru-RU" sz="1600" spc="-35" dirty="0">
                <a:solidFill>
                  <a:srgbClr val="FFFFFF"/>
                </a:solidFill>
                <a:latin typeface="Calibri"/>
              </a:rPr>
              <a:t> </a:t>
            </a:r>
            <a:r>
              <a:rPr lang="ru-RU" sz="1600" spc="-12" dirty="0">
                <a:solidFill>
                  <a:srgbClr val="FFFFFF"/>
                </a:solidFill>
                <a:latin typeface="Calibri"/>
              </a:rPr>
              <a:t>которых </a:t>
            </a:r>
            <a:r>
              <a:rPr lang="ru-RU" sz="1600" spc="-1" dirty="0">
                <a:solidFill>
                  <a:srgbClr val="FFFFFF"/>
                </a:solidFill>
                <a:latin typeface="Calibri"/>
              </a:rPr>
              <a:t>связан</a:t>
            </a:r>
            <a:r>
              <a:rPr lang="ru-RU" sz="1600" spc="-26" dirty="0">
                <a:solidFill>
                  <a:srgbClr val="FFFFFF"/>
                </a:solidFill>
                <a:latin typeface="Calibri"/>
              </a:rPr>
              <a:t> </a:t>
            </a:r>
            <a:r>
              <a:rPr lang="ru-RU" sz="1600" spc="-1" dirty="0">
                <a:solidFill>
                  <a:srgbClr val="FFFFFF"/>
                </a:solidFill>
                <a:latin typeface="Calibri"/>
              </a:rPr>
              <a:t>с</a:t>
            </a:r>
            <a:r>
              <a:rPr lang="ru-RU" sz="1600" spc="-15" dirty="0">
                <a:solidFill>
                  <a:srgbClr val="FFFFFF"/>
                </a:solidFill>
                <a:latin typeface="Calibri"/>
              </a:rPr>
              <a:t> </a:t>
            </a:r>
            <a:r>
              <a:rPr lang="ru-RU" sz="1600" spc="-12" dirty="0">
                <a:solidFill>
                  <a:srgbClr val="FFFFFF"/>
                </a:solidFill>
                <a:latin typeface="Calibri"/>
              </a:rPr>
              <a:t>предыдущем </a:t>
            </a:r>
            <a:r>
              <a:rPr lang="ru-RU" sz="1600" spc="-1" dirty="0">
                <a:solidFill>
                  <a:srgbClr val="FFFFFF"/>
                </a:solidFill>
                <a:latin typeface="Calibri"/>
              </a:rPr>
              <a:t>и </a:t>
            </a:r>
            <a:r>
              <a:rPr lang="ru-RU" sz="1600" spc="-12" dirty="0">
                <a:solidFill>
                  <a:srgbClr val="FFFFFF"/>
                </a:solidFill>
                <a:latin typeface="Calibri"/>
              </a:rPr>
              <a:t>последующим математическим алгоритмом</a:t>
            </a:r>
            <a:endParaRPr lang="ru-RU" sz="1600" spc="-1" dirty="0"/>
          </a:p>
        </p:txBody>
      </p:sp>
      <p:sp>
        <p:nvSpPr>
          <p:cNvPr id="628" name="object 34"/>
          <p:cNvSpPr/>
          <p:nvPr/>
        </p:nvSpPr>
        <p:spPr>
          <a:xfrm>
            <a:off x="5111183" y="4774919"/>
            <a:ext cx="2110285" cy="9972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240" rIns="0" bIns="0">
            <a:spAutoFit/>
          </a:bodyPr>
          <a:lstStyle/>
          <a:p>
            <a:pPr fontAlgn="auto">
              <a:spcBef>
                <a:spcPts val="96"/>
              </a:spcBef>
              <a:spcAft>
                <a:spcPts val="0"/>
              </a:spcAft>
              <a:defRPr/>
            </a:pPr>
            <a:r>
              <a:rPr lang="ru-RU" sz="1600" b="1" spc="-12" dirty="0">
                <a:solidFill>
                  <a:srgbClr val="FFC000"/>
                </a:solidFill>
                <a:latin typeface="Calibri"/>
              </a:rPr>
              <a:t>Невозможно </a:t>
            </a:r>
            <a:r>
              <a:rPr lang="ru-RU" sz="1600" b="1" spc="-1" dirty="0">
                <a:solidFill>
                  <a:srgbClr val="FFC000"/>
                </a:solidFill>
                <a:latin typeface="Calibri"/>
              </a:rPr>
              <a:t>подменить</a:t>
            </a:r>
            <a:r>
              <a:rPr lang="ru-RU" sz="1600" b="1" spc="-66" dirty="0">
                <a:solidFill>
                  <a:srgbClr val="FFC000"/>
                </a:solidFill>
                <a:latin typeface="Calibri"/>
              </a:rPr>
              <a:t> </a:t>
            </a:r>
            <a:r>
              <a:rPr lang="ru-RU" sz="1600" b="1" spc="-26" dirty="0">
                <a:solidFill>
                  <a:srgbClr val="FFC000"/>
                </a:solidFill>
                <a:latin typeface="Calibri"/>
              </a:rPr>
              <a:t>или </a:t>
            </a:r>
            <a:r>
              <a:rPr lang="ru-RU" sz="1600" b="1" spc="-12" dirty="0">
                <a:solidFill>
                  <a:srgbClr val="FFC000"/>
                </a:solidFill>
                <a:latin typeface="Calibri"/>
              </a:rPr>
              <a:t>исключить записанные бюллетени</a:t>
            </a:r>
            <a:endParaRPr lang="ru-RU" sz="1600" spc="-1" dirty="0"/>
          </a:p>
        </p:txBody>
      </p:sp>
      <p:sp>
        <p:nvSpPr>
          <p:cNvPr id="629" name="object 35"/>
          <p:cNvSpPr/>
          <p:nvPr/>
        </p:nvSpPr>
        <p:spPr>
          <a:xfrm>
            <a:off x="2459883" y="2049039"/>
            <a:ext cx="2271712" cy="3448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960" rIns="0" bIns="0">
            <a:spAutoFit/>
          </a:bodyPr>
          <a:lstStyle/>
          <a:p>
            <a:pPr>
              <a:spcBef>
                <a:spcPts val="25"/>
              </a:spcBef>
              <a:defRPr/>
            </a:pPr>
            <a:endParaRPr lang="ru-RU" sz="1900" dirty="0"/>
          </a:p>
          <a:p>
            <a:pPr>
              <a:lnSpc>
                <a:spcPct val="99000"/>
              </a:lnSpc>
              <a:defRPr/>
            </a:pPr>
            <a:r>
              <a:rPr lang="ru-RU" sz="1600" dirty="0">
                <a:solidFill>
                  <a:srgbClr val="FFFFFF"/>
                </a:solidFill>
                <a:latin typeface="Calibri" pitchFamily="34" charset="0"/>
              </a:rPr>
              <a:t>Каждый бюллетень зашифрован и подписан анонимным ключом (известным только ему) участника ДЭГ, анонимный ключ подтвержден</a:t>
            </a:r>
            <a:endParaRPr lang="ru-RU" sz="1600" dirty="0"/>
          </a:p>
          <a:p>
            <a:pPr>
              <a:spcBef>
                <a:spcPts val="75"/>
              </a:spcBef>
              <a:defRPr/>
            </a:pPr>
            <a:r>
              <a:rPr lang="ru-RU" sz="1600" dirty="0">
                <a:solidFill>
                  <a:srgbClr val="FFFFFF"/>
                </a:solidFill>
                <a:latin typeface="Calibri" pitchFamily="34" charset="0"/>
              </a:rPr>
              <a:t>«слепой» подписью</a:t>
            </a:r>
            <a:endParaRPr lang="ru-RU" sz="1600" dirty="0"/>
          </a:p>
          <a:p>
            <a:pPr>
              <a:spcBef>
                <a:spcPts val="25"/>
              </a:spcBef>
              <a:defRPr/>
            </a:pPr>
            <a:endParaRPr lang="ru-RU" sz="1600" dirty="0"/>
          </a:p>
          <a:p>
            <a:pPr>
              <a:lnSpc>
                <a:spcPts val="1900"/>
              </a:lnSpc>
              <a:defRPr/>
            </a:pPr>
            <a:endParaRPr lang="ru-RU" sz="1600" b="1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lnSpc>
                <a:spcPts val="1900"/>
              </a:lnSpc>
              <a:defRPr/>
            </a:pPr>
            <a:r>
              <a:rPr lang="ru-RU" sz="1600" b="1" dirty="0">
                <a:solidFill>
                  <a:srgbClr val="FFC000"/>
                </a:solidFill>
                <a:latin typeface="Calibri" pitchFamily="34" charset="0"/>
              </a:rPr>
              <a:t>Невозможно внести изменение в бюллетень</a:t>
            </a:r>
            <a:endParaRPr lang="ru-RU" sz="1600" dirty="0"/>
          </a:p>
        </p:txBody>
      </p:sp>
      <p:sp>
        <p:nvSpPr>
          <p:cNvPr id="632" name="object 75"/>
          <p:cNvSpPr/>
          <p:nvPr/>
        </p:nvSpPr>
        <p:spPr>
          <a:xfrm>
            <a:off x="7780753" y="2335737"/>
            <a:ext cx="1812925" cy="1943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fontAlgn="auto">
              <a:lnSpc>
                <a:spcPct val="99000"/>
              </a:lnSpc>
              <a:spcBef>
                <a:spcPts val="105"/>
              </a:spcBef>
              <a:spcAft>
                <a:spcPts val="0"/>
              </a:spcAft>
              <a:defRPr/>
            </a:pPr>
            <a:r>
              <a:rPr lang="ru-RU" sz="1600" spc="-1" dirty="0">
                <a:solidFill>
                  <a:srgbClr val="FFFFFF"/>
                </a:solidFill>
                <a:latin typeface="Calibri"/>
              </a:rPr>
              <a:t>Расшифровка</a:t>
            </a:r>
            <a:r>
              <a:rPr lang="ru-RU" sz="1600" spc="-66" dirty="0">
                <a:solidFill>
                  <a:srgbClr val="FFFFFF"/>
                </a:solidFill>
                <a:latin typeface="Calibri"/>
              </a:rPr>
              <a:t> </a:t>
            </a:r>
            <a:r>
              <a:rPr lang="ru-RU" sz="1600" spc="-52" dirty="0">
                <a:solidFill>
                  <a:srgbClr val="FFFFFF"/>
                </a:solidFill>
                <a:latin typeface="Calibri"/>
              </a:rPr>
              <a:t>и </a:t>
            </a:r>
            <a:r>
              <a:rPr lang="ru-RU" sz="1600" spc="-1" dirty="0">
                <a:solidFill>
                  <a:srgbClr val="FFFFFF"/>
                </a:solidFill>
                <a:latin typeface="Calibri"/>
              </a:rPr>
              <a:t>установление</a:t>
            </a:r>
            <a:r>
              <a:rPr lang="ru-RU" sz="1600" spc="-55" dirty="0">
                <a:solidFill>
                  <a:srgbClr val="FFFFFF"/>
                </a:solidFill>
                <a:latin typeface="Calibri"/>
              </a:rPr>
              <a:t> </a:t>
            </a:r>
            <a:r>
              <a:rPr lang="ru-RU" sz="1600" spc="-12" dirty="0">
                <a:solidFill>
                  <a:srgbClr val="FFFFFF"/>
                </a:solidFill>
                <a:latin typeface="Calibri"/>
              </a:rPr>
              <a:t>итогов проводится </a:t>
            </a:r>
            <a:r>
              <a:rPr lang="ru-RU" sz="1600" spc="-1" dirty="0">
                <a:solidFill>
                  <a:srgbClr val="FFFFFF"/>
                </a:solidFill>
                <a:latin typeface="Calibri"/>
              </a:rPr>
              <a:t>отображается</a:t>
            </a:r>
            <a:r>
              <a:rPr lang="ru-RU" sz="1600" spc="-92" dirty="0">
                <a:solidFill>
                  <a:srgbClr val="FFFFFF"/>
                </a:solidFill>
                <a:latin typeface="Calibri"/>
              </a:rPr>
              <a:t> </a:t>
            </a:r>
            <a:r>
              <a:rPr lang="ru-RU" sz="1600" spc="-52" dirty="0">
                <a:solidFill>
                  <a:srgbClr val="FFFFFF"/>
                </a:solidFill>
                <a:latin typeface="Calibri"/>
              </a:rPr>
              <a:t>в </a:t>
            </a:r>
            <a:r>
              <a:rPr lang="ru-RU" sz="1600" spc="-1" dirty="0" err="1">
                <a:solidFill>
                  <a:srgbClr val="FFFFFF"/>
                </a:solidFill>
                <a:latin typeface="Calibri"/>
              </a:rPr>
              <a:t>блокчейн</a:t>
            </a:r>
            <a:r>
              <a:rPr lang="ru-RU" sz="1600" spc="-52" dirty="0">
                <a:solidFill>
                  <a:srgbClr val="FFFFFF"/>
                </a:solidFill>
                <a:latin typeface="Calibri"/>
              </a:rPr>
              <a:t> с </a:t>
            </a:r>
            <a:r>
              <a:rPr lang="ru-RU" sz="1600" spc="-12" dirty="0">
                <a:solidFill>
                  <a:srgbClr val="FFFFFF"/>
                </a:solidFill>
                <a:latin typeface="Calibri"/>
              </a:rPr>
              <a:t>возможностью проверки корректности</a:t>
            </a:r>
            <a:endParaRPr lang="ru-RU" sz="1600" spc="-1" dirty="0"/>
          </a:p>
        </p:txBody>
      </p:sp>
      <p:sp>
        <p:nvSpPr>
          <p:cNvPr id="633" name="object 76"/>
          <p:cNvSpPr/>
          <p:nvPr/>
        </p:nvSpPr>
        <p:spPr>
          <a:xfrm>
            <a:off x="7780753" y="4794319"/>
            <a:ext cx="1995943" cy="12440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fontAlgn="auto">
              <a:lnSpc>
                <a:spcPts val="1911"/>
              </a:lnSpc>
              <a:spcBef>
                <a:spcPts val="99"/>
              </a:spcBef>
              <a:spcAft>
                <a:spcPts val="0"/>
              </a:spcAft>
              <a:defRPr/>
            </a:pPr>
            <a:r>
              <a:rPr lang="ru-RU" sz="1600" b="1" spc="-12" dirty="0">
                <a:solidFill>
                  <a:srgbClr val="FFC000"/>
                </a:solidFill>
                <a:latin typeface="Calibri"/>
              </a:rPr>
              <a:t>Невозможно</a:t>
            </a:r>
            <a:endParaRPr lang="ru-RU" sz="1600" spc="-1" dirty="0"/>
          </a:p>
          <a:p>
            <a:pPr fontAlgn="auto">
              <a:lnSpc>
                <a:spcPts val="189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FFC000"/>
                </a:solidFill>
                <a:latin typeface="Calibri"/>
              </a:rPr>
              <a:t>«исключить»</a:t>
            </a:r>
            <a:r>
              <a:rPr lang="ru-RU" sz="1600" b="1" spc="-21" dirty="0">
                <a:solidFill>
                  <a:srgbClr val="FFC000"/>
                </a:solidFill>
                <a:latin typeface="Calibri"/>
              </a:rPr>
              <a:t> </a:t>
            </a:r>
            <a:r>
              <a:rPr lang="ru-RU" sz="1600" b="1" spc="-26" dirty="0">
                <a:solidFill>
                  <a:srgbClr val="FFC000"/>
                </a:solidFill>
                <a:latin typeface="Calibri"/>
              </a:rPr>
              <a:t>или</a:t>
            </a:r>
            <a:endParaRPr lang="ru-RU" sz="1600" spc="-1" dirty="0"/>
          </a:p>
          <a:p>
            <a:pPr fontAlgn="auto">
              <a:lnSpc>
                <a:spcPts val="191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FFC000"/>
                </a:solidFill>
                <a:latin typeface="Calibri"/>
              </a:rPr>
              <a:t>«не</a:t>
            </a:r>
            <a:r>
              <a:rPr lang="ru-RU" sz="1600" b="1" spc="-15" dirty="0">
                <a:solidFill>
                  <a:srgbClr val="FFC000"/>
                </a:solidFill>
                <a:latin typeface="Calibri"/>
              </a:rPr>
              <a:t> </a:t>
            </a:r>
            <a:r>
              <a:rPr lang="ru-RU" sz="1600" b="1" spc="-12" dirty="0">
                <a:solidFill>
                  <a:srgbClr val="FFC000"/>
                </a:solidFill>
                <a:latin typeface="Calibri"/>
              </a:rPr>
              <a:t>расшифровать»</a:t>
            </a:r>
            <a:endParaRPr lang="ru-RU" sz="1600" spc="-1" dirty="0"/>
          </a:p>
          <a:p>
            <a:pPr fontAlgn="auto">
              <a:lnSpc>
                <a:spcPct val="99000"/>
              </a:lnSpc>
              <a:spcBef>
                <a:spcPts val="79"/>
              </a:spcBef>
              <a:spcAft>
                <a:spcPts val="0"/>
              </a:spcAft>
              <a:defRPr/>
            </a:pPr>
            <a:r>
              <a:rPr lang="ru-RU" sz="1600" b="1" spc="-12" dirty="0">
                <a:solidFill>
                  <a:srgbClr val="FFC000"/>
                </a:solidFill>
                <a:latin typeface="Calibri"/>
              </a:rPr>
              <a:t>отдельные </a:t>
            </a:r>
            <a:r>
              <a:rPr lang="ru-RU" sz="1600" b="1" spc="-1" dirty="0">
                <a:solidFill>
                  <a:srgbClr val="FFC000"/>
                </a:solidFill>
                <a:latin typeface="Calibri"/>
              </a:rPr>
              <a:t>бюллетени</a:t>
            </a:r>
            <a:r>
              <a:rPr lang="ru-RU" sz="1600" b="1" spc="-86" dirty="0">
                <a:solidFill>
                  <a:srgbClr val="FFC000"/>
                </a:solidFill>
                <a:latin typeface="Calibri"/>
              </a:rPr>
              <a:t> </a:t>
            </a:r>
            <a:r>
              <a:rPr lang="ru-RU" sz="1600" b="1" spc="-52" dirty="0">
                <a:solidFill>
                  <a:srgbClr val="FFC000"/>
                </a:solidFill>
                <a:latin typeface="Calibri"/>
              </a:rPr>
              <a:t>и </a:t>
            </a:r>
            <a:r>
              <a:rPr lang="ru-RU" sz="1600" b="1" spc="-1" dirty="0">
                <a:solidFill>
                  <a:srgbClr val="FFC000"/>
                </a:solidFill>
                <a:latin typeface="Calibri"/>
              </a:rPr>
              <a:t>получить</a:t>
            </a:r>
            <a:r>
              <a:rPr lang="ru-RU" sz="1600" b="1" spc="-46" dirty="0">
                <a:solidFill>
                  <a:srgbClr val="FFC000"/>
                </a:solidFill>
                <a:latin typeface="Calibri"/>
              </a:rPr>
              <a:t> </a:t>
            </a:r>
            <a:r>
              <a:rPr lang="ru-RU" sz="1600" b="1" spc="-21" dirty="0">
                <a:solidFill>
                  <a:srgbClr val="FFC000"/>
                </a:solidFill>
                <a:latin typeface="Calibri"/>
              </a:rPr>
              <a:t>итоги</a:t>
            </a:r>
            <a:endParaRPr lang="ru-RU" sz="1600" spc="-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5" name="object 39"/>
          <p:cNvGrpSpPr>
            <a:grpSpLocks/>
          </p:cNvGrpSpPr>
          <p:nvPr/>
        </p:nvGrpSpPr>
        <p:grpSpPr bwMode="auto">
          <a:xfrm>
            <a:off x="0" y="115888"/>
            <a:ext cx="11790363" cy="768350"/>
            <a:chOff x="1585080" y="162360"/>
            <a:chExt cx="10273680" cy="767160"/>
          </a:xfrm>
        </p:grpSpPr>
        <p:sp>
          <p:nvSpPr>
            <p:cNvPr id="505" name="object 40"/>
            <p:cNvSpPr/>
            <p:nvPr/>
          </p:nvSpPr>
          <p:spPr>
            <a:xfrm>
              <a:off x="1585080" y="162360"/>
              <a:ext cx="10273680" cy="767160"/>
            </a:xfrm>
            <a:custGeom>
              <a:avLst/>
              <a:gdLst/>
              <a:ahLst/>
              <a:cxnLst/>
              <a:rect l="l" t="t" r="r" b="b"/>
              <a:pathLst>
                <a:path w="7705725" h="576580">
                  <a:moveTo>
                    <a:pt x="7705344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7705344" y="576072"/>
                  </a:lnTo>
                  <a:lnTo>
                    <a:pt x="7705344" y="0"/>
                  </a:lnTo>
                  <a:close/>
                </a:path>
              </a:pathLst>
            </a:custGeom>
            <a:solidFill>
              <a:srgbClr val="4F81BC">
                <a:alpha val="95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8614" name="object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01846" y="264600"/>
              <a:ext cx="576360" cy="57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108547" name="object 5"/>
          <p:cNvSpPr>
            <a:spLocks noGrp="1"/>
          </p:cNvSpPr>
          <p:nvPr>
            <p:ph type="title" idx="4294967295"/>
          </p:nvPr>
        </p:nvSpPr>
        <p:spPr>
          <a:xfrm>
            <a:off x="119063" y="404813"/>
            <a:ext cx="10972800" cy="304800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ru-RU" sz="2000" b="1" smtClean="0">
                <a:solidFill>
                  <a:srgbClr val="074593"/>
                </a:solidFill>
                <a:cs typeface="Arial" charset="0"/>
              </a:rPr>
              <a:t>РАСШИФРОВАНИЕ РЕЗУЛЬТАТОВ ВОЛЕИЗЪЯВЛЕНИЯ УЧАСТНИКОВ ДЭГ</a:t>
            </a:r>
          </a:p>
        </p:txBody>
      </p:sp>
      <p:sp>
        <p:nvSpPr>
          <p:cNvPr id="108548" name="object 6"/>
          <p:cNvSpPr>
            <a:spLocks/>
          </p:cNvSpPr>
          <p:nvPr/>
        </p:nvSpPr>
        <p:spPr bwMode="auto">
          <a:xfrm>
            <a:off x="5835650" y="1120775"/>
            <a:ext cx="0" cy="709613"/>
          </a:xfrm>
          <a:custGeom>
            <a:avLst/>
            <a:gdLst>
              <a:gd name="T0" fmla="*/ 0 h 533400"/>
              <a:gd name="T1" fmla="*/ 6962561 h 533400"/>
              <a:gd name="T2" fmla="*/ 0 60000 65536"/>
              <a:gd name="T3" fmla="*/ 0 60000 65536"/>
              <a:gd name="T4" fmla="*/ 0 h 533400"/>
              <a:gd name="T5" fmla="*/ 533400 h 5334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noFill/>
          <a:ln w="12192">
            <a:solidFill>
              <a:srgbClr val="1F487C"/>
            </a:solidFill>
            <a:prstDash val="sysDash"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108549" name="object 7"/>
          <p:cNvGrpSpPr>
            <a:grpSpLocks/>
          </p:cNvGrpSpPr>
          <p:nvPr/>
        </p:nvGrpSpPr>
        <p:grpSpPr bwMode="auto">
          <a:xfrm>
            <a:off x="287338" y="2206625"/>
            <a:ext cx="1231900" cy="1049338"/>
            <a:chOff x="216408" y="1658111"/>
            <a:chExt cx="923925" cy="786765"/>
          </a:xfrm>
        </p:grpSpPr>
        <p:pic>
          <p:nvPicPr>
            <p:cNvPr id="108611" name="object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6408" y="1658111"/>
              <a:ext cx="923544" cy="786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12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8056" y="1889759"/>
              <a:ext cx="432816" cy="213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8550" name="object 10"/>
          <p:cNvSpPr>
            <a:spLocks/>
          </p:cNvSpPr>
          <p:nvPr/>
        </p:nvSpPr>
        <p:spPr bwMode="auto">
          <a:xfrm>
            <a:off x="776288" y="3367088"/>
            <a:ext cx="239712" cy="506412"/>
          </a:xfrm>
          <a:custGeom>
            <a:avLst/>
            <a:gdLst>
              <a:gd name="T0" fmla="*/ 243995 w 178434"/>
              <a:gd name="T1" fmla="*/ 2690645 h 379730"/>
              <a:gd name="T2" fmla="*/ 137914 w 178434"/>
              <a:gd name="T3" fmla="*/ 2724892 h 379730"/>
              <a:gd name="T4" fmla="*/ 54156 w 178434"/>
              <a:gd name="T5" fmla="*/ 2794396 h 379730"/>
              <a:gd name="T6" fmla="*/ 7084 w 178434"/>
              <a:gd name="T7" fmla="*/ 2885678 h 379730"/>
              <a:gd name="T8" fmla="*/ 0 w 178434"/>
              <a:gd name="T9" fmla="*/ 2986787 h 379730"/>
              <a:gd name="T10" fmla="*/ 36176 w 178434"/>
              <a:gd name="T11" fmla="*/ 3085842 h 379730"/>
              <a:gd name="T12" fmla="*/ 1268523 w 178434"/>
              <a:gd name="T13" fmla="*/ 5063429 h 379730"/>
              <a:gd name="T14" fmla="*/ 1594773 w 178434"/>
              <a:gd name="T15" fmla="*/ 4539800 h 379730"/>
              <a:gd name="T16" fmla="*/ 986150 w 178434"/>
              <a:gd name="T17" fmla="*/ 4539800 h 379730"/>
              <a:gd name="T18" fmla="*/ 985950 w 178434"/>
              <a:gd name="T19" fmla="*/ 3561152 h 379730"/>
              <a:gd name="T20" fmla="*/ 524020 w 178434"/>
              <a:gd name="T21" fmla="*/ 2819792 h 379730"/>
              <a:gd name="T22" fmla="*/ 449480 w 178434"/>
              <a:gd name="T23" fmla="*/ 2741589 h 379730"/>
              <a:gd name="T24" fmla="*/ 352006 w 178434"/>
              <a:gd name="T25" fmla="*/ 2697365 h 379730"/>
              <a:gd name="T26" fmla="*/ 243995 w 178434"/>
              <a:gd name="T27" fmla="*/ 2690645 h 379730"/>
              <a:gd name="T28" fmla="*/ 986150 w 178434"/>
              <a:gd name="T29" fmla="*/ 3561442 h 379730"/>
              <a:gd name="T30" fmla="*/ 986150 w 178434"/>
              <a:gd name="T31" fmla="*/ 4539800 h 379730"/>
              <a:gd name="T32" fmla="*/ 1550902 w 178434"/>
              <a:gd name="T33" fmla="*/ 4539800 h 379730"/>
              <a:gd name="T34" fmla="*/ 1550902 w 178434"/>
              <a:gd name="T35" fmla="*/ 4405938 h 379730"/>
              <a:gd name="T36" fmla="*/ 1024510 w 178434"/>
              <a:gd name="T37" fmla="*/ 4405938 h 379730"/>
              <a:gd name="T38" fmla="*/ 1268438 w 178434"/>
              <a:gd name="T39" fmla="*/ 4014488 h 379730"/>
              <a:gd name="T40" fmla="*/ 986150 w 178434"/>
              <a:gd name="T41" fmla="*/ 3561442 h 379730"/>
              <a:gd name="T42" fmla="*/ 2293050 w 178434"/>
              <a:gd name="T43" fmla="*/ 2690645 h 379730"/>
              <a:gd name="T44" fmla="*/ 2185022 w 178434"/>
              <a:gd name="T45" fmla="*/ 2697365 h 379730"/>
              <a:gd name="T46" fmla="*/ 2087490 w 178434"/>
              <a:gd name="T47" fmla="*/ 2741589 h 379730"/>
              <a:gd name="T48" fmla="*/ 2012852 w 178434"/>
              <a:gd name="T49" fmla="*/ 2819792 h 379730"/>
              <a:gd name="T50" fmla="*/ 1550902 w 178434"/>
              <a:gd name="T51" fmla="*/ 3561152 h 379730"/>
              <a:gd name="T52" fmla="*/ 1550902 w 178434"/>
              <a:gd name="T53" fmla="*/ 4539800 h 379730"/>
              <a:gd name="T54" fmla="*/ 1594773 w 178434"/>
              <a:gd name="T55" fmla="*/ 4539800 h 379730"/>
              <a:gd name="T56" fmla="*/ 2500695 w 178434"/>
              <a:gd name="T57" fmla="*/ 3085842 h 379730"/>
              <a:gd name="T58" fmla="*/ 2536983 w 178434"/>
              <a:gd name="T59" fmla="*/ 2986787 h 379730"/>
              <a:gd name="T60" fmla="*/ 2529944 w 178434"/>
              <a:gd name="T61" fmla="*/ 2885678 h 379730"/>
              <a:gd name="T62" fmla="*/ 2482893 w 178434"/>
              <a:gd name="T63" fmla="*/ 2794396 h 379730"/>
              <a:gd name="T64" fmla="*/ 2399142 w 178434"/>
              <a:gd name="T65" fmla="*/ 2724892 h 379730"/>
              <a:gd name="T66" fmla="*/ 2293050 w 178434"/>
              <a:gd name="T67" fmla="*/ 2690645 h 379730"/>
              <a:gd name="T68" fmla="*/ 1268438 w 178434"/>
              <a:gd name="T69" fmla="*/ 4014488 h 379730"/>
              <a:gd name="T70" fmla="*/ 1024510 w 178434"/>
              <a:gd name="T71" fmla="*/ 4405938 h 379730"/>
              <a:gd name="T72" fmla="*/ 1512348 w 178434"/>
              <a:gd name="T73" fmla="*/ 4405938 h 379730"/>
              <a:gd name="T74" fmla="*/ 1268438 w 178434"/>
              <a:gd name="T75" fmla="*/ 4014488 h 379730"/>
              <a:gd name="T76" fmla="*/ 1550902 w 178434"/>
              <a:gd name="T77" fmla="*/ 3561152 h 379730"/>
              <a:gd name="T78" fmla="*/ 1268438 w 178434"/>
              <a:gd name="T79" fmla="*/ 4014488 h 379730"/>
              <a:gd name="T80" fmla="*/ 1512348 w 178434"/>
              <a:gd name="T81" fmla="*/ 4405938 h 379730"/>
              <a:gd name="T82" fmla="*/ 1550902 w 178434"/>
              <a:gd name="T83" fmla="*/ 4405938 h 379730"/>
              <a:gd name="T84" fmla="*/ 1550902 w 178434"/>
              <a:gd name="T85" fmla="*/ 3561152 h 379730"/>
              <a:gd name="T86" fmla="*/ 1550902 w 178434"/>
              <a:gd name="T87" fmla="*/ 0 h 379730"/>
              <a:gd name="T88" fmla="*/ 986150 w 178434"/>
              <a:gd name="T89" fmla="*/ 0 h 379730"/>
              <a:gd name="T90" fmla="*/ 986150 w 178434"/>
              <a:gd name="T91" fmla="*/ 3561442 h 379730"/>
              <a:gd name="T92" fmla="*/ 1268438 w 178434"/>
              <a:gd name="T93" fmla="*/ 4014488 h 379730"/>
              <a:gd name="T94" fmla="*/ 1550716 w 178434"/>
              <a:gd name="T95" fmla="*/ 3561442 h 379730"/>
              <a:gd name="T96" fmla="*/ 1550902 w 178434"/>
              <a:gd name="T97" fmla="*/ 0 h 37973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8434"/>
              <a:gd name="T148" fmla="*/ 0 h 379730"/>
              <a:gd name="T149" fmla="*/ 178434 w 178434"/>
              <a:gd name="T150" fmla="*/ 379730 h 37973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8434" h="379730">
                <a:moveTo>
                  <a:pt x="17119" y="201648"/>
                </a:moveTo>
                <a:lnTo>
                  <a:pt x="9676" y="204215"/>
                </a:lnTo>
                <a:lnTo>
                  <a:pt x="3799" y="209424"/>
                </a:lnTo>
                <a:lnTo>
                  <a:pt x="497" y="216265"/>
                </a:lnTo>
                <a:lnTo>
                  <a:pt x="0" y="223843"/>
                </a:lnTo>
                <a:lnTo>
                  <a:pt x="2538" y="231266"/>
                </a:lnTo>
                <a:lnTo>
                  <a:pt x="89000" y="379475"/>
                </a:lnTo>
                <a:lnTo>
                  <a:pt x="111890" y="340232"/>
                </a:lnTo>
                <a:lnTo>
                  <a:pt x="69188" y="340232"/>
                </a:lnTo>
                <a:lnTo>
                  <a:pt x="69175" y="266888"/>
                </a:lnTo>
                <a:lnTo>
                  <a:pt x="36765" y="211327"/>
                </a:lnTo>
                <a:lnTo>
                  <a:pt x="31536" y="205466"/>
                </a:lnTo>
                <a:lnTo>
                  <a:pt x="24697" y="202152"/>
                </a:lnTo>
                <a:lnTo>
                  <a:pt x="17119" y="201648"/>
                </a:lnTo>
                <a:close/>
              </a:path>
              <a:path w="178434" h="379730">
                <a:moveTo>
                  <a:pt x="69188" y="266910"/>
                </a:moveTo>
                <a:lnTo>
                  <a:pt x="69188" y="340232"/>
                </a:lnTo>
                <a:lnTo>
                  <a:pt x="108812" y="340232"/>
                </a:lnTo>
                <a:lnTo>
                  <a:pt x="108812" y="330200"/>
                </a:lnTo>
                <a:lnTo>
                  <a:pt x="71880" y="330200"/>
                </a:lnTo>
                <a:lnTo>
                  <a:pt x="88994" y="300863"/>
                </a:lnTo>
                <a:lnTo>
                  <a:pt x="69188" y="266910"/>
                </a:lnTo>
                <a:close/>
              </a:path>
              <a:path w="178434" h="379730">
                <a:moveTo>
                  <a:pt x="160880" y="201648"/>
                </a:moveTo>
                <a:lnTo>
                  <a:pt x="153302" y="202152"/>
                </a:lnTo>
                <a:lnTo>
                  <a:pt x="146459" y="205466"/>
                </a:lnTo>
                <a:lnTo>
                  <a:pt x="141222" y="211327"/>
                </a:lnTo>
                <a:lnTo>
                  <a:pt x="108812" y="266888"/>
                </a:lnTo>
                <a:lnTo>
                  <a:pt x="108812" y="340232"/>
                </a:lnTo>
                <a:lnTo>
                  <a:pt x="111890" y="340232"/>
                </a:lnTo>
                <a:lnTo>
                  <a:pt x="175449" y="231266"/>
                </a:lnTo>
                <a:lnTo>
                  <a:pt x="177995" y="223843"/>
                </a:lnTo>
                <a:lnTo>
                  <a:pt x="177501" y="216265"/>
                </a:lnTo>
                <a:lnTo>
                  <a:pt x="174200" y="209424"/>
                </a:lnTo>
                <a:lnTo>
                  <a:pt x="168324" y="204215"/>
                </a:lnTo>
                <a:lnTo>
                  <a:pt x="160880" y="201648"/>
                </a:lnTo>
                <a:close/>
              </a:path>
              <a:path w="178434" h="379730">
                <a:moveTo>
                  <a:pt x="88994" y="300863"/>
                </a:moveTo>
                <a:lnTo>
                  <a:pt x="71880" y="330200"/>
                </a:lnTo>
                <a:lnTo>
                  <a:pt x="106107" y="330200"/>
                </a:lnTo>
                <a:lnTo>
                  <a:pt x="88994" y="300863"/>
                </a:lnTo>
                <a:close/>
              </a:path>
              <a:path w="178434" h="379730">
                <a:moveTo>
                  <a:pt x="108812" y="266888"/>
                </a:moveTo>
                <a:lnTo>
                  <a:pt x="88994" y="300863"/>
                </a:lnTo>
                <a:lnTo>
                  <a:pt x="106107" y="330200"/>
                </a:lnTo>
                <a:lnTo>
                  <a:pt x="108812" y="330200"/>
                </a:lnTo>
                <a:lnTo>
                  <a:pt x="108812" y="266888"/>
                </a:lnTo>
                <a:close/>
              </a:path>
              <a:path w="178434" h="379730">
                <a:moveTo>
                  <a:pt x="108812" y="0"/>
                </a:moveTo>
                <a:lnTo>
                  <a:pt x="69188" y="0"/>
                </a:lnTo>
                <a:lnTo>
                  <a:pt x="69188" y="266910"/>
                </a:lnTo>
                <a:lnTo>
                  <a:pt x="88994" y="300863"/>
                </a:lnTo>
                <a:lnTo>
                  <a:pt x="108799" y="266910"/>
                </a:lnTo>
                <a:lnTo>
                  <a:pt x="108812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108551" name="object 11"/>
          <p:cNvGrpSpPr>
            <a:grpSpLocks/>
          </p:cNvGrpSpPr>
          <p:nvPr/>
        </p:nvGrpSpPr>
        <p:grpSpPr bwMode="auto">
          <a:xfrm>
            <a:off x="304800" y="4019550"/>
            <a:ext cx="1223963" cy="1033463"/>
            <a:chOff x="228600" y="3017519"/>
            <a:chExt cx="917575" cy="777240"/>
          </a:xfrm>
        </p:grpSpPr>
        <p:pic>
          <p:nvPicPr>
            <p:cNvPr id="108609" name="object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3017519"/>
              <a:ext cx="917447" cy="777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10" name="object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2712" y="3169919"/>
              <a:ext cx="640079" cy="326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8552" name="object 14"/>
          <p:cNvSpPr>
            <a:spLocks/>
          </p:cNvSpPr>
          <p:nvPr/>
        </p:nvSpPr>
        <p:spPr bwMode="auto">
          <a:xfrm>
            <a:off x="1835150" y="4313238"/>
            <a:ext cx="506413" cy="236537"/>
          </a:xfrm>
          <a:custGeom>
            <a:avLst/>
            <a:gdLst>
              <a:gd name="T0" fmla="*/ 4013835 w 379730"/>
              <a:gd name="T1" fmla="*/ 1125038 h 178435"/>
              <a:gd name="T2" fmla="*/ 2819851 w 379730"/>
              <a:gd name="T3" fmla="*/ 1784845 h 178435"/>
              <a:gd name="T4" fmla="*/ 2741631 w 379730"/>
              <a:gd name="T5" fmla="*/ 1851385 h 178435"/>
              <a:gd name="T6" fmla="*/ 2697417 w 379730"/>
              <a:gd name="T7" fmla="*/ 1937948 h 178435"/>
              <a:gd name="T8" fmla="*/ 2690678 w 379730"/>
              <a:gd name="T9" fmla="*/ 2033854 h 178435"/>
              <a:gd name="T10" fmla="*/ 2724947 w 379730"/>
              <a:gd name="T11" fmla="*/ 2128393 h 178435"/>
              <a:gd name="T12" fmla="*/ 2794449 w 379730"/>
              <a:gd name="T13" fmla="*/ 2202268 h 178435"/>
              <a:gd name="T14" fmla="*/ 2885737 w 379730"/>
              <a:gd name="T15" fmla="*/ 2243775 h 178435"/>
              <a:gd name="T16" fmla="*/ 2986849 w 379730"/>
              <a:gd name="T17" fmla="*/ 2250067 h 178435"/>
              <a:gd name="T18" fmla="*/ 3085894 w 379730"/>
              <a:gd name="T19" fmla="*/ 2218286 h 178435"/>
              <a:gd name="T20" fmla="*/ 4610512 w 379730"/>
              <a:gd name="T21" fmla="*/ 1375475 h 178435"/>
              <a:gd name="T22" fmla="*/ 4539889 w 379730"/>
              <a:gd name="T23" fmla="*/ 1375475 h 178435"/>
              <a:gd name="T24" fmla="*/ 4539889 w 379730"/>
              <a:gd name="T25" fmla="*/ 1341761 h 178435"/>
              <a:gd name="T26" fmla="*/ 4406024 w 379730"/>
              <a:gd name="T27" fmla="*/ 1341761 h 178435"/>
              <a:gd name="T28" fmla="*/ 4013835 w 379730"/>
              <a:gd name="T29" fmla="*/ 1125038 h 178435"/>
              <a:gd name="T30" fmla="*/ 3560644 w 379730"/>
              <a:gd name="T31" fmla="*/ 874592 h 178435"/>
              <a:gd name="T32" fmla="*/ 0 w 379730"/>
              <a:gd name="T33" fmla="*/ 874592 h 178435"/>
              <a:gd name="T34" fmla="*/ 0 w 379730"/>
              <a:gd name="T35" fmla="*/ 1375475 h 178435"/>
              <a:gd name="T36" fmla="*/ 3560644 w 379730"/>
              <a:gd name="T37" fmla="*/ 1375475 h 178435"/>
              <a:gd name="T38" fmla="*/ 4013835 w 379730"/>
              <a:gd name="T39" fmla="*/ 1125038 h 178435"/>
              <a:gd name="T40" fmla="*/ 3560644 w 379730"/>
              <a:gd name="T41" fmla="*/ 874592 h 178435"/>
              <a:gd name="T42" fmla="*/ 4610512 w 379730"/>
              <a:gd name="T43" fmla="*/ 874592 h 178435"/>
              <a:gd name="T44" fmla="*/ 4539889 w 379730"/>
              <a:gd name="T45" fmla="*/ 874592 h 178435"/>
              <a:gd name="T46" fmla="*/ 4539889 w 379730"/>
              <a:gd name="T47" fmla="*/ 1375475 h 178435"/>
              <a:gd name="T48" fmla="*/ 4610512 w 379730"/>
              <a:gd name="T49" fmla="*/ 1375475 h 178435"/>
              <a:gd name="T50" fmla="*/ 5063530 w 379730"/>
              <a:gd name="T51" fmla="*/ 1125038 h 178435"/>
              <a:gd name="T52" fmla="*/ 4610512 w 379730"/>
              <a:gd name="T53" fmla="*/ 874592 h 178435"/>
              <a:gd name="T54" fmla="*/ 4406024 w 379730"/>
              <a:gd name="T55" fmla="*/ 908315 h 178435"/>
              <a:gd name="T56" fmla="*/ 4013835 w 379730"/>
              <a:gd name="T57" fmla="*/ 1125038 h 178435"/>
              <a:gd name="T58" fmla="*/ 4406024 w 379730"/>
              <a:gd name="T59" fmla="*/ 1341761 h 178435"/>
              <a:gd name="T60" fmla="*/ 4406024 w 379730"/>
              <a:gd name="T61" fmla="*/ 908315 h 178435"/>
              <a:gd name="T62" fmla="*/ 4539889 w 379730"/>
              <a:gd name="T63" fmla="*/ 908315 h 178435"/>
              <a:gd name="T64" fmla="*/ 4406024 w 379730"/>
              <a:gd name="T65" fmla="*/ 908315 h 178435"/>
              <a:gd name="T66" fmla="*/ 4406024 w 379730"/>
              <a:gd name="T67" fmla="*/ 1341761 h 178435"/>
              <a:gd name="T68" fmla="*/ 4539889 w 379730"/>
              <a:gd name="T69" fmla="*/ 1341761 h 178435"/>
              <a:gd name="T70" fmla="*/ 4539889 w 379730"/>
              <a:gd name="T71" fmla="*/ 908315 h 178435"/>
              <a:gd name="T72" fmla="*/ 2986849 w 379730"/>
              <a:gd name="T73" fmla="*/ 0 h 178435"/>
              <a:gd name="T74" fmla="*/ 2885737 w 379730"/>
              <a:gd name="T75" fmla="*/ 6297 h 178435"/>
              <a:gd name="T76" fmla="*/ 2794449 w 379730"/>
              <a:gd name="T77" fmla="*/ 47798 h 178435"/>
              <a:gd name="T78" fmla="*/ 2724947 w 379730"/>
              <a:gd name="T79" fmla="*/ 121675 h 178435"/>
              <a:gd name="T80" fmla="*/ 2690678 w 379730"/>
              <a:gd name="T81" fmla="*/ 216214 h 178435"/>
              <a:gd name="T82" fmla="*/ 2697417 w 379730"/>
              <a:gd name="T83" fmla="*/ 312112 h 178435"/>
              <a:gd name="T84" fmla="*/ 2741631 w 379730"/>
              <a:gd name="T85" fmla="*/ 398676 h 178435"/>
              <a:gd name="T86" fmla="*/ 2819851 w 379730"/>
              <a:gd name="T87" fmla="*/ 465221 h 178435"/>
              <a:gd name="T88" fmla="*/ 4013835 w 379730"/>
              <a:gd name="T89" fmla="*/ 1125038 h 178435"/>
              <a:gd name="T90" fmla="*/ 4406024 w 379730"/>
              <a:gd name="T91" fmla="*/ 908315 h 178435"/>
              <a:gd name="T92" fmla="*/ 4539889 w 379730"/>
              <a:gd name="T93" fmla="*/ 908315 h 178435"/>
              <a:gd name="T94" fmla="*/ 4539889 w 379730"/>
              <a:gd name="T95" fmla="*/ 874592 h 178435"/>
              <a:gd name="T96" fmla="*/ 4610512 w 379730"/>
              <a:gd name="T97" fmla="*/ 874592 h 178435"/>
              <a:gd name="T98" fmla="*/ 3085894 w 379730"/>
              <a:gd name="T99" fmla="*/ 31780 h 178435"/>
              <a:gd name="T100" fmla="*/ 2986849 w 379730"/>
              <a:gd name="T101" fmla="*/ 0 h 1784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79730"/>
              <a:gd name="T154" fmla="*/ 0 h 178435"/>
              <a:gd name="T155" fmla="*/ 379730 w 379730"/>
              <a:gd name="T156" fmla="*/ 178435 h 17843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79730" h="178435">
                <a:moveTo>
                  <a:pt x="300808" y="89001"/>
                </a:moveTo>
                <a:lnTo>
                  <a:pt x="211328" y="141198"/>
                </a:lnTo>
                <a:lnTo>
                  <a:pt x="205466" y="146462"/>
                </a:lnTo>
                <a:lnTo>
                  <a:pt x="202152" y="153310"/>
                </a:lnTo>
                <a:lnTo>
                  <a:pt x="201648" y="160897"/>
                </a:lnTo>
                <a:lnTo>
                  <a:pt x="204215" y="168376"/>
                </a:lnTo>
                <a:lnTo>
                  <a:pt x="209424" y="174220"/>
                </a:lnTo>
                <a:lnTo>
                  <a:pt x="216265" y="177504"/>
                </a:lnTo>
                <a:lnTo>
                  <a:pt x="223843" y="178002"/>
                </a:lnTo>
                <a:lnTo>
                  <a:pt x="231266" y="175488"/>
                </a:lnTo>
                <a:lnTo>
                  <a:pt x="345525" y="108813"/>
                </a:lnTo>
                <a:lnTo>
                  <a:pt x="340233" y="108813"/>
                </a:lnTo>
                <a:lnTo>
                  <a:pt x="340233" y="106146"/>
                </a:lnTo>
                <a:lnTo>
                  <a:pt x="330200" y="106146"/>
                </a:lnTo>
                <a:lnTo>
                  <a:pt x="300808" y="89001"/>
                </a:lnTo>
                <a:close/>
              </a:path>
              <a:path w="379730" h="178435">
                <a:moveTo>
                  <a:pt x="266845" y="69189"/>
                </a:moveTo>
                <a:lnTo>
                  <a:pt x="0" y="69189"/>
                </a:lnTo>
                <a:lnTo>
                  <a:pt x="0" y="108813"/>
                </a:lnTo>
                <a:lnTo>
                  <a:pt x="266845" y="108813"/>
                </a:lnTo>
                <a:lnTo>
                  <a:pt x="300808" y="89001"/>
                </a:lnTo>
                <a:lnTo>
                  <a:pt x="266845" y="69189"/>
                </a:lnTo>
                <a:close/>
              </a:path>
              <a:path w="379730" h="178435">
                <a:moveTo>
                  <a:pt x="345525" y="69189"/>
                </a:moveTo>
                <a:lnTo>
                  <a:pt x="340233" y="69189"/>
                </a:lnTo>
                <a:lnTo>
                  <a:pt x="340233" y="108813"/>
                </a:lnTo>
                <a:lnTo>
                  <a:pt x="345525" y="108813"/>
                </a:lnTo>
                <a:lnTo>
                  <a:pt x="379476" y="89001"/>
                </a:lnTo>
                <a:lnTo>
                  <a:pt x="345525" y="69189"/>
                </a:lnTo>
                <a:close/>
              </a:path>
              <a:path w="379730" h="178435">
                <a:moveTo>
                  <a:pt x="330200" y="71856"/>
                </a:moveTo>
                <a:lnTo>
                  <a:pt x="300808" y="89001"/>
                </a:lnTo>
                <a:lnTo>
                  <a:pt x="330200" y="106146"/>
                </a:lnTo>
                <a:lnTo>
                  <a:pt x="330200" y="71856"/>
                </a:lnTo>
                <a:close/>
              </a:path>
              <a:path w="379730" h="178435">
                <a:moveTo>
                  <a:pt x="340233" y="71856"/>
                </a:moveTo>
                <a:lnTo>
                  <a:pt x="330200" y="71856"/>
                </a:lnTo>
                <a:lnTo>
                  <a:pt x="330200" y="106146"/>
                </a:lnTo>
                <a:lnTo>
                  <a:pt x="340233" y="106146"/>
                </a:lnTo>
                <a:lnTo>
                  <a:pt x="340233" y="71856"/>
                </a:lnTo>
                <a:close/>
              </a:path>
              <a:path w="379730" h="178435">
                <a:moveTo>
                  <a:pt x="223843" y="0"/>
                </a:moveTo>
                <a:lnTo>
                  <a:pt x="216265" y="498"/>
                </a:lnTo>
                <a:lnTo>
                  <a:pt x="209424" y="3782"/>
                </a:lnTo>
                <a:lnTo>
                  <a:pt x="204215" y="9626"/>
                </a:lnTo>
                <a:lnTo>
                  <a:pt x="201648" y="17105"/>
                </a:lnTo>
                <a:lnTo>
                  <a:pt x="202152" y="24691"/>
                </a:lnTo>
                <a:lnTo>
                  <a:pt x="205466" y="31539"/>
                </a:lnTo>
                <a:lnTo>
                  <a:pt x="211328" y="36804"/>
                </a:lnTo>
                <a:lnTo>
                  <a:pt x="300808" y="89001"/>
                </a:lnTo>
                <a:lnTo>
                  <a:pt x="330200" y="71856"/>
                </a:lnTo>
                <a:lnTo>
                  <a:pt x="340233" y="71856"/>
                </a:lnTo>
                <a:lnTo>
                  <a:pt x="340233" y="69189"/>
                </a:lnTo>
                <a:lnTo>
                  <a:pt x="345525" y="69189"/>
                </a:lnTo>
                <a:lnTo>
                  <a:pt x="231266" y="2514"/>
                </a:lnTo>
                <a:lnTo>
                  <a:pt x="223843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8553" name="object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9538" y="4033838"/>
            <a:ext cx="627062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8554" name="object 16"/>
          <p:cNvGrpSpPr>
            <a:grpSpLocks/>
          </p:cNvGrpSpPr>
          <p:nvPr/>
        </p:nvGrpSpPr>
        <p:grpSpPr bwMode="auto">
          <a:xfrm>
            <a:off x="8551863" y="4010025"/>
            <a:ext cx="1231900" cy="1044575"/>
            <a:chOff x="6412991" y="3011423"/>
            <a:chExt cx="923925" cy="783590"/>
          </a:xfrm>
        </p:grpSpPr>
        <p:pic>
          <p:nvPicPr>
            <p:cNvPr id="108607" name="object 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12991" y="3011423"/>
              <a:ext cx="923543" cy="78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08" name="object 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44639" y="3243071"/>
              <a:ext cx="432816" cy="21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8555" name="object 19"/>
          <p:cNvSpPr>
            <a:spLocks/>
          </p:cNvSpPr>
          <p:nvPr/>
        </p:nvSpPr>
        <p:spPr bwMode="auto">
          <a:xfrm>
            <a:off x="9040813" y="3367088"/>
            <a:ext cx="236537" cy="506412"/>
          </a:xfrm>
          <a:custGeom>
            <a:avLst/>
            <a:gdLst>
              <a:gd name="T0" fmla="*/ 216232 w 178434"/>
              <a:gd name="T1" fmla="*/ 2690645 h 379730"/>
              <a:gd name="T2" fmla="*/ 121682 w 178434"/>
              <a:gd name="T3" fmla="*/ 2724892 h 379730"/>
              <a:gd name="T4" fmla="*/ 47814 w 178434"/>
              <a:gd name="T5" fmla="*/ 2794396 h 379730"/>
              <a:gd name="T6" fmla="*/ 6297 w 178434"/>
              <a:gd name="T7" fmla="*/ 2885678 h 379730"/>
              <a:gd name="T8" fmla="*/ 0 w 178434"/>
              <a:gd name="T9" fmla="*/ 2986787 h 379730"/>
              <a:gd name="T10" fmla="*/ 31782 w 178434"/>
              <a:gd name="T11" fmla="*/ 3085842 h 379730"/>
              <a:gd name="T12" fmla="*/ 1125088 w 178434"/>
              <a:gd name="T13" fmla="*/ 5063429 h 379730"/>
              <a:gd name="T14" fmla="*/ 1414578 w 178434"/>
              <a:gd name="T15" fmla="*/ 4539800 h 379730"/>
              <a:gd name="T16" fmla="*/ 874637 w 178434"/>
              <a:gd name="T17" fmla="*/ 4539800 h 379730"/>
              <a:gd name="T18" fmla="*/ 874637 w 178434"/>
              <a:gd name="T19" fmla="*/ 3560581 h 379730"/>
              <a:gd name="T20" fmla="*/ 465254 w 178434"/>
              <a:gd name="T21" fmla="*/ 2819792 h 379730"/>
              <a:gd name="T22" fmla="*/ 398693 w 178434"/>
              <a:gd name="T23" fmla="*/ 2741589 h 379730"/>
              <a:gd name="T24" fmla="*/ 312126 w 178434"/>
              <a:gd name="T25" fmla="*/ 2697365 h 379730"/>
              <a:gd name="T26" fmla="*/ 216232 w 178434"/>
              <a:gd name="T27" fmla="*/ 2690645 h 379730"/>
              <a:gd name="T28" fmla="*/ 874637 w 178434"/>
              <a:gd name="T29" fmla="*/ 3560581 h 379730"/>
              <a:gd name="T30" fmla="*/ 874637 w 178434"/>
              <a:gd name="T31" fmla="*/ 4539800 h 379730"/>
              <a:gd name="T32" fmla="*/ 1375536 w 178434"/>
              <a:gd name="T33" fmla="*/ 4539800 h 379730"/>
              <a:gd name="T34" fmla="*/ 1375536 w 178434"/>
              <a:gd name="T35" fmla="*/ 4405938 h 379730"/>
              <a:gd name="T36" fmla="*/ 908350 w 178434"/>
              <a:gd name="T37" fmla="*/ 4405938 h 379730"/>
              <a:gd name="T38" fmla="*/ 1125088 w 178434"/>
              <a:gd name="T39" fmla="*/ 4013766 h 379730"/>
              <a:gd name="T40" fmla="*/ 874637 w 178434"/>
              <a:gd name="T41" fmla="*/ 3560581 h 379730"/>
              <a:gd name="T42" fmla="*/ 2033955 w 178434"/>
              <a:gd name="T43" fmla="*/ 2690645 h 379730"/>
              <a:gd name="T44" fmla="*/ 1938046 w 178434"/>
              <a:gd name="T45" fmla="*/ 2697365 h 379730"/>
              <a:gd name="T46" fmla="*/ 1851477 w 178434"/>
              <a:gd name="T47" fmla="*/ 2741589 h 379730"/>
              <a:gd name="T48" fmla="*/ 1784937 w 178434"/>
              <a:gd name="T49" fmla="*/ 2819792 h 379730"/>
              <a:gd name="T50" fmla="*/ 1375536 w 178434"/>
              <a:gd name="T51" fmla="*/ 3560581 h 379730"/>
              <a:gd name="T52" fmla="*/ 1375536 w 178434"/>
              <a:gd name="T53" fmla="*/ 4539800 h 379730"/>
              <a:gd name="T54" fmla="*/ 1414578 w 178434"/>
              <a:gd name="T55" fmla="*/ 4539800 h 379730"/>
              <a:gd name="T56" fmla="*/ 2218406 w 178434"/>
              <a:gd name="T57" fmla="*/ 3085842 h 379730"/>
              <a:gd name="T58" fmla="*/ 2250177 w 178434"/>
              <a:gd name="T59" fmla="*/ 2986787 h 379730"/>
              <a:gd name="T60" fmla="*/ 2243883 w 178434"/>
              <a:gd name="T61" fmla="*/ 2885678 h 379730"/>
              <a:gd name="T62" fmla="*/ 2202373 w 178434"/>
              <a:gd name="T63" fmla="*/ 2794396 h 379730"/>
              <a:gd name="T64" fmla="*/ 2128498 w 178434"/>
              <a:gd name="T65" fmla="*/ 2724892 h 379730"/>
              <a:gd name="T66" fmla="*/ 2033955 w 178434"/>
              <a:gd name="T67" fmla="*/ 2690645 h 379730"/>
              <a:gd name="T68" fmla="*/ 1125088 w 178434"/>
              <a:gd name="T69" fmla="*/ 4013766 h 379730"/>
              <a:gd name="T70" fmla="*/ 908350 w 178434"/>
              <a:gd name="T71" fmla="*/ 4405938 h 379730"/>
              <a:gd name="T72" fmla="*/ 1341828 w 178434"/>
              <a:gd name="T73" fmla="*/ 4405938 h 379730"/>
              <a:gd name="T74" fmla="*/ 1125088 w 178434"/>
              <a:gd name="T75" fmla="*/ 4013766 h 379730"/>
              <a:gd name="T76" fmla="*/ 1375536 w 178434"/>
              <a:gd name="T77" fmla="*/ 3560581 h 379730"/>
              <a:gd name="T78" fmla="*/ 1125088 w 178434"/>
              <a:gd name="T79" fmla="*/ 4013766 h 379730"/>
              <a:gd name="T80" fmla="*/ 1341828 w 178434"/>
              <a:gd name="T81" fmla="*/ 4405938 h 379730"/>
              <a:gd name="T82" fmla="*/ 1375536 w 178434"/>
              <a:gd name="T83" fmla="*/ 4405938 h 379730"/>
              <a:gd name="T84" fmla="*/ 1375536 w 178434"/>
              <a:gd name="T85" fmla="*/ 3560581 h 379730"/>
              <a:gd name="T86" fmla="*/ 1375536 w 178434"/>
              <a:gd name="T87" fmla="*/ 0 h 379730"/>
              <a:gd name="T88" fmla="*/ 874637 w 178434"/>
              <a:gd name="T89" fmla="*/ 0 h 379730"/>
              <a:gd name="T90" fmla="*/ 874637 w 178434"/>
              <a:gd name="T91" fmla="*/ 3560581 h 379730"/>
              <a:gd name="T92" fmla="*/ 1125088 w 178434"/>
              <a:gd name="T93" fmla="*/ 4013766 h 379730"/>
              <a:gd name="T94" fmla="*/ 1375536 w 178434"/>
              <a:gd name="T95" fmla="*/ 3560581 h 379730"/>
              <a:gd name="T96" fmla="*/ 1375536 w 178434"/>
              <a:gd name="T97" fmla="*/ 0 h 37973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8434"/>
              <a:gd name="T148" fmla="*/ 0 h 379730"/>
              <a:gd name="T149" fmla="*/ 178434 w 178434"/>
              <a:gd name="T150" fmla="*/ 379730 h 37973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8434" h="379730">
                <a:moveTo>
                  <a:pt x="17105" y="201648"/>
                </a:moveTo>
                <a:lnTo>
                  <a:pt x="9626" y="204215"/>
                </a:lnTo>
                <a:lnTo>
                  <a:pt x="3782" y="209424"/>
                </a:lnTo>
                <a:lnTo>
                  <a:pt x="498" y="216265"/>
                </a:lnTo>
                <a:lnTo>
                  <a:pt x="0" y="223843"/>
                </a:lnTo>
                <a:lnTo>
                  <a:pt x="2514" y="231266"/>
                </a:lnTo>
                <a:lnTo>
                  <a:pt x="89001" y="379475"/>
                </a:lnTo>
                <a:lnTo>
                  <a:pt x="111901" y="340232"/>
                </a:lnTo>
                <a:lnTo>
                  <a:pt x="69189" y="340232"/>
                </a:lnTo>
                <a:lnTo>
                  <a:pt x="69189" y="266845"/>
                </a:lnTo>
                <a:lnTo>
                  <a:pt x="36804" y="211327"/>
                </a:lnTo>
                <a:lnTo>
                  <a:pt x="31539" y="205466"/>
                </a:lnTo>
                <a:lnTo>
                  <a:pt x="24691" y="202152"/>
                </a:lnTo>
                <a:lnTo>
                  <a:pt x="17105" y="201648"/>
                </a:lnTo>
                <a:close/>
              </a:path>
              <a:path w="178434" h="379730">
                <a:moveTo>
                  <a:pt x="69189" y="266845"/>
                </a:moveTo>
                <a:lnTo>
                  <a:pt x="69189" y="340232"/>
                </a:lnTo>
                <a:lnTo>
                  <a:pt x="108813" y="340232"/>
                </a:lnTo>
                <a:lnTo>
                  <a:pt x="108813" y="330200"/>
                </a:lnTo>
                <a:lnTo>
                  <a:pt x="71856" y="330200"/>
                </a:lnTo>
                <a:lnTo>
                  <a:pt x="89001" y="300808"/>
                </a:lnTo>
                <a:lnTo>
                  <a:pt x="69189" y="266845"/>
                </a:lnTo>
                <a:close/>
              </a:path>
              <a:path w="178434" h="379730">
                <a:moveTo>
                  <a:pt x="160897" y="201648"/>
                </a:moveTo>
                <a:lnTo>
                  <a:pt x="153310" y="202152"/>
                </a:lnTo>
                <a:lnTo>
                  <a:pt x="146462" y="205466"/>
                </a:lnTo>
                <a:lnTo>
                  <a:pt x="141198" y="211327"/>
                </a:lnTo>
                <a:lnTo>
                  <a:pt x="108813" y="266845"/>
                </a:lnTo>
                <a:lnTo>
                  <a:pt x="108813" y="340232"/>
                </a:lnTo>
                <a:lnTo>
                  <a:pt x="111901" y="340232"/>
                </a:lnTo>
                <a:lnTo>
                  <a:pt x="175488" y="231266"/>
                </a:lnTo>
                <a:lnTo>
                  <a:pt x="178002" y="223843"/>
                </a:lnTo>
                <a:lnTo>
                  <a:pt x="177504" y="216265"/>
                </a:lnTo>
                <a:lnTo>
                  <a:pt x="174220" y="209424"/>
                </a:lnTo>
                <a:lnTo>
                  <a:pt x="168376" y="204215"/>
                </a:lnTo>
                <a:lnTo>
                  <a:pt x="160897" y="201648"/>
                </a:lnTo>
                <a:close/>
              </a:path>
              <a:path w="178434" h="379730">
                <a:moveTo>
                  <a:pt x="89001" y="300808"/>
                </a:moveTo>
                <a:lnTo>
                  <a:pt x="71856" y="330200"/>
                </a:lnTo>
                <a:lnTo>
                  <a:pt x="106146" y="330200"/>
                </a:lnTo>
                <a:lnTo>
                  <a:pt x="89001" y="300808"/>
                </a:lnTo>
                <a:close/>
              </a:path>
              <a:path w="178434" h="379730">
                <a:moveTo>
                  <a:pt x="108813" y="266845"/>
                </a:moveTo>
                <a:lnTo>
                  <a:pt x="89001" y="300808"/>
                </a:lnTo>
                <a:lnTo>
                  <a:pt x="106146" y="330200"/>
                </a:lnTo>
                <a:lnTo>
                  <a:pt x="108813" y="330200"/>
                </a:lnTo>
                <a:lnTo>
                  <a:pt x="108813" y="266845"/>
                </a:lnTo>
                <a:close/>
              </a:path>
              <a:path w="178434" h="379730">
                <a:moveTo>
                  <a:pt x="108813" y="0"/>
                </a:moveTo>
                <a:lnTo>
                  <a:pt x="69189" y="0"/>
                </a:lnTo>
                <a:lnTo>
                  <a:pt x="69189" y="266845"/>
                </a:lnTo>
                <a:lnTo>
                  <a:pt x="89001" y="300808"/>
                </a:lnTo>
                <a:lnTo>
                  <a:pt x="108813" y="266845"/>
                </a:lnTo>
                <a:lnTo>
                  <a:pt x="108813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108556" name="object 20"/>
          <p:cNvGrpSpPr>
            <a:grpSpLocks/>
          </p:cNvGrpSpPr>
          <p:nvPr/>
        </p:nvGrpSpPr>
        <p:grpSpPr bwMode="auto">
          <a:xfrm>
            <a:off x="8561388" y="2197100"/>
            <a:ext cx="1228725" cy="1033463"/>
            <a:chOff x="6422135" y="1648967"/>
            <a:chExt cx="920750" cy="777240"/>
          </a:xfrm>
        </p:grpSpPr>
        <p:pic>
          <p:nvPicPr>
            <p:cNvPr id="108605" name="object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2135" y="1648967"/>
              <a:ext cx="920495" cy="77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06" name="object 2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56247" y="1801367"/>
              <a:ext cx="643128" cy="326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8557" name="object 23"/>
          <p:cNvSpPr>
            <a:spLocks/>
          </p:cNvSpPr>
          <p:nvPr/>
        </p:nvSpPr>
        <p:spPr bwMode="auto">
          <a:xfrm>
            <a:off x="10096500" y="4313238"/>
            <a:ext cx="506413" cy="236537"/>
          </a:xfrm>
          <a:custGeom>
            <a:avLst/>
            <a:gdLst>
              <a:gd name="T0" fmla="*/ 4115840 w 378459"/>
              <a:gd name="T1" fmla="*/ 1125038 h 178435"/>
              <a:gd name="T2" fmla="*/ 2885272 w 378459"/>
              <a:gd name="T3" fmla="*/ 1784845 h 178435"/>
              <a:gd name="T4" fmla="*/ 2803895 w 378459"/>
              <a:gd name="T5" fmla="*/ 1851385 h 178435"/>
              <a:gd name="T6" fmla="*/ 2758213 w 378459"/>
              <a:gd name="T7" fmla="*/ 1937948 h 178435"/>
              <a:gd name="T8" fmla="*/ 2751165 w 378459"/>
              <a:gd name="T9" fmla="*/ 2033854 h 178435"/>
              <a:gd name="T10" fmla="*/ 2785730 w 378459"/>
              <a:gd name="T11" fmla="*/ 2128393 h 178435"/>
              <a:gd name="T12" fmla="*/ 2858112 w 378459"/>
              <a:gd name="T13" fmla="*/ 2202268 h 178435"/>
              <a:gd name="T14" fmla="*/ 2952300 w 378459"/>
              <a:gd name="T15" fmla="*/ 2243775 h 178435"/>
              <a:gd name="T16" fmla="*/ 3056615 w 378459"/>
              <a:gd name="T17" fmla="*/ 2250067 h 178435"/>
              <a:gd name="T18" fmla="*/ 3159479 w 378459"/>
              <a:gd name="T19" fmla="*/ 2218286 h 178435"/>
              <a:gd name="T20" fmla="*/ 4730787 w 378459"/>
              <a:gd name="T21" fmla="*/ 1375475 h 178435"/>
              <a:gd name="T22" fmla="*/ 4656271 w 378459"/>
              <a:gd name="T23" fmla="*/ 1375475 h 178435"/>
              <a:gd name="T24" fmla="*/ 4656271 w 378459"/>
              <a:gd name="T25" fmla="*/ 1341761 h 178435"/>
              <a:gd name="T26" fmla="*/ 4520024 w 378459"/>
              <a:gd name="T27" fmla="*/ 1341761 h 178435"/>
              <a:gd name="T28" fmla="*/ 4115840 w 378459"/>
              <a:gd name="T29" fmla="*/ 1125038 h 178435"/>
              <a:gd name="T30" fmla="*/ 3648763 w 378459"/>
              <a:gd name="T31" fmla="*/ 874592 h 178435"/>
              <a:gd name="T32" fmla="*/ 0 w 378459"/>
              <a:gd name="T33" fmla="*/ 874592 h 178435"/>
              <a:gd name="T34" fmla="*/ 0 w 378459"/>
              <a:gd name="T35" fmla="*/ 1375475 h 178435"/>
              <a:gd name="T36" fmla="*/ 3648763 w 378459"/>
              <a:gd name="T37" fmla="*/ 1375475 h 178435"/>
              <a:gd name="T38" fmla="*/ 4115840 w 378459"/>
              <a:gd name="T39" fmla="*/ 1125038 h 178435"/>
              <a:gd name="T40" fmla="*/ 3648763 w 378459"/>
              <a:gd name="T41" fmla="*/ 874592 h 178435"/>
              <a:gd name="T42" fmla="*/ 4730787 w 378459"/>
              <a:gd name="T43" fmla="*/ 874592 h 178435"/>
              <a:gd name="T44" fmla="*/ 4656271 w 378459"/>
              <a:gd name="T45" fmla="*/ 874592 h 178435"/>
              <a:gd name="T46" fmla="*/ 4656271 w 378459"/>
              <a:gd name="T47" fmla="*/ 1375475 h 178435"/>
              <a:gd name="T48" fmla="*/ 4730787 w 378459"/>
              <a:gd name="T49" fmla="*/ 1375475 h 178435"/>
              <a:gd name="T50" fmla="*/ 5197674 w 378459"/>
              <a:gd name="T51" fmla="*/ 1125038 h 178435"/>
              <a:gd name="T52" fmla="*/ 4730787 w 378459"/>
              <a:gd name="T53" fmla="*/ 874592 h 178435"/>
              <a:gd name="T54" fmla="*/ 4520024 w 378459"/>
              <a:gd name="T55" fmla="*/ 908315 h 178435"/>
              <a:gd name="T56" fmla="*/ 4115840 w 378459"/>
              <a:gd name="T57" fmla="*/ 1125038 h 178435"/>
              <a:gd name="T58" fmla="*/ 4520024 w 378459"/>
              <a:gd name="T59" fmla="*/ 1341761 h 178435"/>
              <a:gd name="T60" fmla="*/ 4520024 w 378459"/>
              <a:gd name="T61" fmla="*/ 908315 h 178435"/>
              <a:gd name="T62" fmla="*/ 4656271 w 378459"/>
              <a:gd name="T63" fmla="*/ 908315 h 178435"/>
              <a:gd name="T64" fmla="*/ 4520024 w 378459"/>
              <a:gd name="T65" fmla="*/ 908315 h 178435"/>
              <a:gd name="T66" fmla="*/ 4520024 w 378459"/>
              <a:gd name="T67" fmla="*/ 1341761 h 178435"/>
              <a:gd name="T68" fmla="*/ 4656271 w 378459"/>
              <a:gd name="T69" fmla="*/ 1341761 h 178435"/>
              <a:gd name="T70" fmla="*/ 4656271 w 378459"/>
              <a:gd name="T71" fmla="*/ 908315 h 178435"/>
              <a:gd name="T72" fmla="*/ 3056615 w 378459"/>
              <a:gd name="T73" fmla="*/ 0 h 178435"/>
              <a:gd name="T74" fmla="*/ 2952300 w 378459"/>
              <a:gd name="T75" fmla="*/ 6297 h 178435"/>
              <a:gd name="T76" fmla="*/ 2858112 w 378459"/>
              <a:gd name="T77" fmla="*/ 47798 h 178435"/>
              <a:gd name="T78" fmla="*/ 2785730 w 378459"/>
              <a:gd name="T79" fmla="*/ 121675 h 178435"/>
              <a:gd name="T80" fmla="*/ 2751165 w 378459"/>
              <a:gd name="T81" fmla="*/ 216214 h 178435"/>
              <a:gd name="T82" fmla="*/ 2758213 w 378459"/>
              <a:gd name="T83" fmla="*/ 312112 h 178435"/>
              <a:gd name="T84" fmla="*/ 2803895 w 378459"/>
              <a:gd name="T85" fmla="*/ 398676 h 178435"/>
              <a:gd name="T86" fmla="*/ 2885272 w 378459"/>
              <a:gd name="T87" fmla="*/ 465221 h 178435"/>
              <a:gd name="T88" fmla="*/ 4115840 w 378459"/>
              <a:gd name="T89" fmla="*/ 1125038 h 178435"/>
              <a:gd name="T90" fmla="*/ 4520024 w 378459"/>
              <a:gd name="T91" fmla="*/ 908315 h 178435"/>
              <a:gd name="T92" fmla="*/ 4656271 w 378459"/>
              <a:gd name="T93" fmla="*/ 908315 h 178435"/>
              <a:gd name="T94" fmla="*/ 4656271 w 378459"/>
              <a:gd name="T95" fmla="*/ 874592 h 178435"/>
              <a:gd name="T96" fmla="*/ 4730787 w 378459"/>
              <a:gd name="T97" fmla="*/ 874592 h 178435"/>
              <a:gd name="T98" fmla="*/ 3159479 w 378459"/>
              <a:gd name="T99" fmla="*/ 31780 h 178435"/>
              <a:gd name="T100" fmla="*/ 3056615 w 378459"/>
              <a:gd name="T101" fmla="*/ 0 h 1784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78459"/>
              <a:gd name="T154" fmla="*/ 0 h 178435"/>
              <a:gd name="T155" fmla="*/ 378459 w 378459"/>
              <a:gd name="T156" fmla="*/ 178435 h 17843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78459" h="178435">
                <a:moveTo>
                  <a:pt x="299284" y="89001"/>
                </a:moveTo>
                <a:lnTo>
                  <a:pt x="209803" y="141198"/>
                </a:lnTo>
                <a:lnTo>
                  <a:pt x="203886" y="146462"/>
                </a:lnTo>
                <a:lnTo>
                  <a:pt x="200564" y="153310"/>
                </a:lnTo>
                <a:lnTo>
                  <a:pt x="200052" y="160897"/>
                </a:lnTo>
                <a:lnTo>
                  <a:pt x="202565" y="168376"/>
                </a:lnTo>
                <a:lnTo>
                  <a:pt x="207829" y="174220"/>
                </a:lnTo>
                <a:lnTo>
                  <a:pt x="214677" y="177504"/>
                </a:lnTo>
                <a:lnTo>
                  <a:pt x="222263" y="178002"/>
                </a:lnTo>
                <a:lnTo>
                  <a:pt x="229743" y="175488"/>
                </a:lnTo>
                <a:lnTo>
                  <a:pt x="344001" y="108813"/>
                </a:lnTo>
                <a:lnTo>
                  <a:pt x="338582" y="108813"/>
                </a:lnTo>
                <a:lnTo>
                  <a:pt x="338582" y="106146"/>
                </a:lnTo>
                <a:lnTo>
                  <a:pt x="328675" y="106146"/>
                </a:lnTo>
                <a:lnTo>
                  <a:pt x="299284" y="89001"/>
                </a:lnTo>
                <a:close/>
              </a:path>
              <a:path w="378459" h="178435">
                <a:moveTo>
                  <a:pt x="265321" y="69189"/>
                </a:moveTo>
                <a:lnTo>
                  <a:pt x="0" y="69189"/>
                </a:lnTo>
                <a:lnTo>
                  <a:pt x="0" y="108813"/>
                </a:lnTo>
                <a:lnTo>
                  <a:pt x="265321" y="108813"/>
                </a:lnTo>
                <a:lnTo>
                  <a:pt x="299284" y="89001"/>
                </a:lnTo>
                <a:lnTo>
                  <a:pt x="265321" y="69189"/>
                </a:lnTo>
                <a:close/>
              </a:path>
              <a:path w="378459" h="178435">
                <a:moveTo>
                  <a:pt x="344001" y="69189"/>
                </a:moveTo>
                <a:lnTo>
                  <a:pt x="338582" y="69189"/>
                </a:lnTo>
                <a:lnTo>
                  <a:pt x="338582" y="108813"/>
                </a:lnTo>
                <a:lnTo>
                  <a:pt x="344001" y="108813"/>
                </a:lnTo>
                <a:lnTo>
                  <a:pt x="377951" y="89001"/>
                </a:lnTo>
                <a:lnTo>
                  <a:pt x="344001" y="69189"/>
                </a:lnTo>
                <a:close/>
              </a:path>
              <a:path w="378459" h="178435">
                <a:moveTo>
                  <a:pt x="328675" y="71856"/>
                </a:moveTo>
                <a:lnTo>
                  <a:pt x="299284" y="89001"/>
                </a:lnTo>
                <a:lnTo>
                  <a:pt x="328675" y="106146"/>
                </a:lnTo>
                <a:lnTo>
                  <a:pt x="328675" y="71856"/>
                </a:lnTo>
                <a:close/>
              </a:path>
              <a:path w="378459" h="178435">
                <a:moveTo>
                  <a:pt x="338582" y="71856"/>
                </a:moveTo>
                <a:lnTo>
                  <a:pt x="328675" y="71856"/>
                </a:lnTo>
                <a:lnTo>
                  <a:pt x="328675" y="106146"/>
                </a:lnTo>
                <a:lnTo>
                  <a:pt x="338582" y="106146"/>
                </a:lnTo>
                <a:lnTo>
                  <a:pt x="338582" y="71856"/>
                </a:lnTo>
                <a:close/>
              </a:path>
              <a:path w="378459" h="178435">
                <a:moveTo>
                  <a:pt x="222263" y="0"/>
                </a:moveTo>
                <a:lnTo>
                  <a:pt x="214677" y="498"/>
                </a:lnTo>
                <a:lnTo>
                  <a:pt x="207829" y="3782"/>
                </a:lnTo>
                <a:lnTo>
                  <a:pt x="202565" y="9626"/>
                </a:lnTo>
                <a:lnTo>
                  <a:pt x="200052" y="17105"/>
                </a:lnTo>
                <a:lnTo>
                  <a:pt x="200564" y="24691"/>
                </a:lnTo>
                <a:lnTo>
                  <a:pt x="203886" y="31539"/>
                </a:lnTo>
                <a:lnTo>
                  <a:pt x="209803" y="36804"/>
                </a:lnTo>
                <a:lnTo>
                  <a:pt x="299284" y="89001"/>
                </a:lnTo>
                <a:lnTo>
                  <a:pt x="328675" y="71856"/>
                </a:lnTo>
                <a:lnTo>
                  <a:pt x="338582" y="71856"/>
                </a:lnTo>
                <a:lnTo>
                  <a:pt x="338582" y="69189"/>
                </a:lnTo>
                <a:lnTo>
                  <a:pt x="344001" y="69189"/>
                </a:lnTo>
                <a:lnTo>
                  <a:pt x="229743" y="2514"/>
                </a:lnTo>
                <a:lnTo>
                  <a:pt x="222263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8558" name="object 24"/>
          <p:cNvSpPr txBox="1">
            <a:spLocks noChangeArrowheads="1"/>
          </p:cNvSpPr>
          <p:nvPr/>
        </p:nvSpPr>
        <p:spPr bwMode="auto">
          <a:xfrm>
            <a:off x="11823700" y="2735263"/>
            <a:ext cx="15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5233" rIns="0" bIns="0">
            <a:spAutoFit/>
          </a:bodyPr>
          <a:lstStyle/>
          <a:p>
            <a:pPr marL="17463" defTabSz="1219200">
              <a:spcBef>
                <a:spcPts val="113"/>
              </a:spcBef>
            </a:pPr>
            <a:endParaRPr lang="ru-RU" sz="1900">
              <a:solidFill>
                <a:srgbClr val="000000"/>
              </a:solidFill>
              <a:cs typeface="DejaVu Sans"/>
            </a:endParaRPr>
          </a:p>
        </p:txBody>
      </p:sp>
      <p:graphicFrame>
        <p:nvGraphicFramePr>
          <p:cNvPr id="109643" name="Group 75"/>
          <p:cNvGraphicFramePr>
            <a:graphicFrameLocks noGrp="1"/>
          </p:cNvGraphicFramePr>
          <p:nvPr/>
        </p:nvGraphicFramePr>
        <p:xfrm>
          <a:off x="192088" y="620713"/>
          <a:ext cx="11861800" cy="5974341"/>
        </p:xfrm>
        <a:graphic>
          <a:graphicData uri="http://schemas.openxmlformats.org/drawingml/2006/table">
            <a:tbl>
              <a:tblPr/>
              <a:tblGrid>
                <a:gridCol w="1847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7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81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052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795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F4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841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Формирование частей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841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4138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ключа расшифрования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0" marR="0" marT="119323" marB="0" horzOverflow="overflow">
                    <a:lnL>
                      <a:noFill/>
                    </a:lnL>
                    <a:lnR w="12700" cap="flat" cmpd="sng" algn="ctr">
                      <a:solidFill>
                        <a:srgbClr val="1F4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F4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508125" marR="0" lvl="0" indent="0" algn="l" defTabSz="914400" rtl="0" eaLnBrk="1" fontAlgn="base" latinLnBrk="0" hangingPunct="1">
                        <a:lnSpc>
                          <a:spcPts val="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1508125" marR="0" lvl="0" indent="0" algn="l" defTabSz="914400" rtl="0" eaLnBrk="1" fontAlgn="base" latinLnBrk="0" hangingPunct="1">
                        <a:lnSpc>
                          <a:spcPts val="12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21000" smtClean="0">
                        <a:ln>
                          <a:noFill/>
                        </a:ln>
                        <a:solidFill>
                          <a:srgbClr val="3B4A5E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1F4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F4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Сборка ключа расшифрования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</a:txBody>
                  <a:tcPr marL="0" marR="0" marT="115092" marB="0" horzOverflow="overflow">
                    <a:lnL w="12700" cap="flat" cmpd="sng" algn="ctr">
                      <a:solidFill>
                        <a:srgbClr val="1F4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F4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68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Не позднее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18:00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мск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дня, предшествующего первому дню голосования</a:t>
                      </a:r>
                    </a:p>
                  </a:txBody>
                  <a:tcPr marL="0" marR="0" marT="242878" marB="0" horzOverflow="overflow">
                    <a:lnL>
                      <a:noFill/>
                    </a:lnL>
                    <a:lnR w="12700" cap="flat" cmpd="sng" algn="ctr">
                      <a:solidFill>
                        <a:srgbClr val="1F4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DejaVu Sans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DejaVu Sans"/>
                          <a:cs typeface="Times New Roman" pitchFamily="18" charset="0"/>
                        </a:rPr>
                        <a:t>                                           ПТК ДЭГ 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DejaVu Sans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1F4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95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4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Не ранее</a:t>
                      </a:r>
                    </a:p>
                    <a:p>
                      <a:pPr marL="1695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20:15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мск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1695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последнего дня голосования</a:t>
                      </a:r>
                    </a:p>
                  </a:txBody>
                  <a:tcPr marL="0" marR="0" marT="242878" marB="0" horzOverflow="overflow">
                    <a:lnL w="12700" cap="flat" cmpd="sng" algn="ctr">
                      <a:solidFill>
                        <a:srgbClr val="1F4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F4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8571" name="object 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66438" y="3975100"/>
            <a:ext cx="639762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8572" name="object 27"/>
          <p:cNvGrpSpPr>
            <a:grpSpLocks/>
          </p:cNvGrpSpPr>
          <p:nvPr/>
        </p:nvGrpSpPr>
        <p:grpSpPr bwMode="auto">
          <a:xfrm>
            <a:off x="6816725" y="2420938"/>
            <a:ext cx="1506538" cy="2282825"/>
            <a:chOff x="4965191" y="1819655"/>
            <a:chExt cx="1130935" cy="1713864"/>
          </a:xfrm>
        </p:grpSpPr>
        <p:pic>
          <p:nvPicPr>
            <p:cNvPr id="108603" name="object 2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95186" y="2632645"/>
              <a:ext cx="670818" cy="90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604" name="object 2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65191" y="1819655"/>
              <a:ext cx="1130808" cy="1130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8573" name="object 30"/>
          <p:cNvGrpSpPr>
            <a:grpSpLocks/>
          </p:cNvGrpSpPr>
          <p:nvPr/>
        </p:nvGrpSpPr>
        <p:grpSpPr bwMode="auto">
          <a:xfrm>
            <a:off x="4170363" y="2365375"/>
            <a:ext cx="2768600" cy="1204913"/>
            <a:chOff x="3127248" y="1776983"/>
            <a:chExt cx="2076450" cy="903605"/>
          </a:xfrm>
        </p:grpSpPr>
        <p:sp>
          <p:nvSpPr>
            <p:cNvPr id="108597" name="object 31"/>
            <p:cNvSpPr>
              <a:spLocks/>
            </p:cNvSpPr>
            <p:nvPr/>
          </p:nvSpPr>
          <p:spPr bwMode="auto">
            <a:xfrm>
              <a:off x="3666744" y="1776983"/>
              <a:ext cx="701040" cy="243840"/>
            </a:xfrm>
            <a:custGeom>
              <a:avLst/>
              <a:gdLst>
                <a:gd name="T0" fmla="*/ 701048 w 701039"/>
                <a:gd name="T1" fmla="*/ 0 h 243839"/>
                <a:gd name="T2" fmla="*/ 0 w 701039"/>
                <a:gd name="T3" fmla="*/ 0 h 243839"/>
                <a:gd name="T4" fmla="*/ 0 w 701039"/>
                <a:gd name="T5" fmla="*/ 243848 h 243839"/>
                <a:gd name="T6" fmla="*/ 701048 w 701039"/>
                <a:gd name="T7" fmla="*/ 243848 h 243839"/>
                <a:gd name="T8" fmla="*/ 701048 w 701039"/>
                <a:gd name="T9" fmla="*/ 0 h 243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1039"/>
                <a:gd name="T16" fmla="*/ 0 h 243839"/>
                <a:gd name="T17" fmla="*/ 701039 w 701039"/>
                <a:gd name="T18" fmla="*/ 243839 h 2438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1039" h="243839">
                  <a:moveTo>
                    <a:pt x="701039" y="0"/>
                  </a:moveTo>
                  <a:lnTo>
                    <a:pt x="0" y="0"/>
                  </a:lnTo>
                  <a:lnTo>
                    <a:pt x="0" y="243839"/>
                  </a:lnTo>
                  <a:lnTo>
                    <a:pt x="701039" y="243839"/>
                  </a:lnTo>
                  <a:lnTo>
                    <a:pt x="701039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8598" name="object 32"/>
            <p:cNvSpPr>
              <a:spLocks/>
            </p:cNvSpPr>
            <p:nvPr/>
          </p:nvSpPr>
          <p:spPr bwMode="auto">
            <a:xfrm>
              <a:off x="3127248" y="1866899"/>
              <a:ext cx="503555" cy="76200"/>
            </a:xfrm>
            <a:custGeom>
              <a:avLst/>
              <a:gdLst>
                <a:gd name="T0" fmla="*/ 426983 w 503554"/>
                <a:gd name="T1" fmla="*/ 0 h 76200"/>
                <a:gd name="T2" fmla="*/ 426983 w 503554"/>
                <a:gd name="T3" fmla="*/ 76200 h 76200"/>
                <a:gd name="T4" fmla="*/ 484895 w 503554"/>
                <a:gd name="T5" fmla="*/ 47243 h 76200"/>
                <a:gd name="T6" fmla="*/ 439683 w 503554"/>
                <a:gd name="T7" fmla="*/ 47243 h 76200"/>
                <a:gd name="T8" fmla="*/ 439683 w 503554"/>
                <a:gd name="T9" fmla="*/ 28956 h 76200"/>
                <a:gd name="T10" fmla="*/ 484895 w 503554"/>
                <a:gd name="T11" fmla="*/ 28956 h 76200"/>
                <a:gd name="T12" fmla="*/ 426983 w 503554"/>
                <a:gd name="T13" fmla="*/ 0 h 76200"/>
                <a:gd name="T14" fmla="*/ 426983 w 503554"/>
                <a:gd name="T15" fmla="*/ 28956 h 76200"/>
                <a:gd name="T16" fmla="*/ 0 w 503554"/>
                <a:gd name="T17" fmla="*/ 28956 h 76200"/>
                <a:gd name="T18" fmla="*/ 0 w 503554"/>
                <a:gd name="T19" fmla="*/ 47243 h 76200"/>
                <a:gd name="T20" fmla="*/ 426983 w 503554"/>
                <a:gd name="T21" fmla="*/ 47243 h 76200"/>
                <a:gd name="T22" fmla="*/ 426983 w 503554"/>
                <a:gd name="T23" fmla="*/ 28956 h 76200"/>
                <a:gd name="T24" fmla="*/ 484895 w 503554"/>
                <a:gd name="T25" fmla="*/ 28956 h 76200"/>
                <a:gd name="T26" fmla="*/ 439683 w 503554"/>
                <a:gd name="T27" fmla="*/ 28956 h 76200"/>
                <a:gd name="T28" fmla="*/ 439683 w 503554"/>
                <a:gd name="T29" fmla="*/ 47243 h 76200"/>
                <a:gd name="T30" fmla="*/ 484895 w 503554"/>
                <a:gd name="T31" fmla="*/ 47243 h 76200"/>
                <a:gd name="T32" fmla="*/ 503183 w 503554"/>
                <a:gd name="T33" fmla="*/ 38100 h 76200"/>
                <a:gd name="T34" fmla="*/ 484895 w 503554"/>
                <a:gd name="T35" fmla="*/ 28956 h 76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3554"/>
                <a:gd name="T55" fmla="*/ 0 h 76200"/>
                <a:gd name="T56" fmla="*/ 503554 w 503554"/>
                <a:gd name="T57" fmla="*/ 76200 h 762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3554" h="76200">
                  <a:moveTo>
                    <a:pt x="426974" y="0"/>
                  </a:moveTo>
                  <a:lnTo>
                    <a:pt x="426974" y="76200"/>
                  </a:lnTo>
                  <a:lnTo>
                    <a:pt x="484886" y="47243"/>
                  </a:lnTo>
                  <a:lnTo>
                    <a:pt x="439674" y="47243"/>
                  </a:lnTo>
                  <a:lnTo>
                    <a:pt x="439674" y="28956"/>
                  </a:lnTo>
                  <a:lnTo>
                    <a:pt x="484886" y="28956"/>
                  </a:lnTo>
                  <a:lnTo>
                    <a:pt x="426974" y="0"/>
                  </a:lnTo>
                  <a:close/>
                </a:path>
                <a:path w="503554" h="76200">
                  <a:moveTo>
                    <a:pt x="426974" y="28956"/>
                  </a:moveTo>
                  <a:lnTo>
                    <a:pt x="0" y="28956"/>
                  </a:lnTo>
                  <a:lnTo>
                    <a:pt x="0" y="47243"/>
                  </a:lnTo>
                  <a:lnTo>
                    <a:pt x="426974" y="47243"/>
                  </a:lnTo>
                  <a:lnTo>
                    <a:pt x="426974" y="28956"/>
                  </a:lnTo>
                  <a:close/>
                </a:path>
                <a:path w="503554" h="76200">
                  <a:moveTo>
                    <a:pt x="484886" y="28956"/>
                  </a:moveTo>
                  <a:lnTo>
                    <a:pt x="439674" y="28956"/>
                  </a:lnTo>
                  <a:lnTo>
                    <a:pt x="439674" y="47243"/>
                  </a:lnTo>
                  <a:lnTo>
                    <a:pt x="484886" y="47243"/>
                  </a:lnTo>
                  <a:lnTo>
                    <a:pt x="503174" y="38100"/>
                  </a:lnTo>
                  <a:lnTo>
                    <a:pt x="484886" y="28956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8599" name="object 33"/>
            <p:cNvSpPr>
              <a:spLocks/>
            </p:cNvSpPr>
            <p:nvPr/>
          </p:nvSpPr>
          <p:spPr bwMode="auto">
            <a:xfrm>
              <a:off x="3672840" y="2103119"/>
              <a:ext cx="701040" cy="241300"/>
            </a:xfrm>
            <a:custGeom>
              <a:avLst/>
              <a:gdLst>
                <a:gd name="T0" fmla="*/ 701048 w 701039"/>
                <a:gd name="T1" fmla="*/ 0 h 241300"/>
                <a:gd name="T2" fmla="*/ 0 w 701039"/>
                <a:gd name="T3" fmla="*/ 0 h 241300"/>
                <a:gd name="T4" fmla="*/ 0 w 701039"/>
                <a:gd name="T5" fmla="*/ 240792 h 241300"/>
                <a:gd name="T6" fmla="*/ 701048 w 701039"/>
                <a:gd name="T7" fmla="*/ 240792 h 241300"/>
                <a:gd name="T8" fmla="*/ 701048 w 701039"/>
                <a:gd name="T9" fmla="*/ 0 h 241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1039"/>
                <a:gd name="T16" fmla="*/ 0 h 241300"/>
                <a:gd name="T17" fmla="*/ 701039 w 701039"/>
                <a:gd name="T18" fmla="*/ 241300 h 241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1039" h="241300">
                  <a:moveTo>
                    <a:pt x="701039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701039" y="240792"/>
                  </a:lnTo>
                  <a:lnTo>
                    <a:pt x="701039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8600" name="object 34"/>
            <p:cNvSpPr>
              <a:spLocks/>
            </p:cNvSpPr>
            <p:nvPr/>
          </p:nvSpPr>
          <p:spPr bwMode="auto">
            <a:xfrm>
              <a:off x="3142488" y="2174747"/>
              <a:ext cx="503555" cy="76200"/>
            </a:xfrm>
            <a:custGeom>
              <a:avLst/>
              <a:gdLst>
                <a:gd name="T0" fmla="*/ 426983 w 503554"/>
                <a:gd name="T1" fmla="*/ 0 h 76200"/>
                <a:gd name="T2" fmla="*/ 426983 w 503554"/>
                <a:gd name="T3" fmla="*/ 76200 h 76200"/>
                <a:gd name="T4" fmla="*/ 484895 w 503554"/>
                <a:gd name="T5" fmla="*/ 47243 h 76200"/>
                <a:gd name="T6" fmla="*/ 439683 w 503554"/>
                <a:gd name="T7" fmla="*/ 47243 h 76200"/>
                <a:gd name="T8" fmla="*/ 439683 w 503554"/>
                <a:gd name="T9" fmla="*/ 28956 h 76200"/>
                <a:gd name="T10" fmla="*/ 484895 w 503554"/>
                <a:gd name="T11" fmla="*/ 28956 h 76200"/>
                <a:gd name="T12" fmla="*/ 426983 w 503554"/>
                <a:gd name="T13" fmla="*/ 0 h 76200"/>
                <a:gd name="T14" fmla="*/ 426983 w 503554"/>
                <a:gd name="T15" fmla="*/ 28956 h 76200"/>
                <a:gd name="T16" fmla="*/ 0 w 503554"/>
                <a:gd name="T17" fmla="*/ 28956 h 76200"/>
                <a:gd name="T18" fmla="*/ 0 w 503554"/>
                <a:gd name="T19" fmla="*/ 47243 h 76200"/>
                <a:gd name="T20" fmla="*/ 426983 w 503554"/>
                <a:gd name="T21" fmla="*/ 47243 h 76200"/>
                <a:gd name="T22" fmla="*/ 426983 w 503554"/>
                <a:gd name="T23" fmla="*/ 28956 h 76200"/>
                <a:gd name="T24" fmla="*/ 484895 w 503554"/>
                <a:gd name="T25" fmla="*/ 28956 h 76200"/>
                <a:gd name="T26" fmla="*/ 439683 w 503554"/>
                <a:gd name="T27" fmla="*/ 28956 h 76200"/>
                <a:gd name="T28" fmla="*/ 439683 w 503554"/>
                <a:gd name="T29" fmla="*/ 47243 h 76200"/>
                <a:gd name="T30" fmla="*/ 484895 w 503554"/>
                <a:gd name="T31" fmla="*/ 47243 h 76200"/>
                <a:gd name="T32" fmla="*/ 503183 w 503554"/>
                <a:gd name="T33" fmla="*/ 38100 h 76200"/>
                <a:gd name="T34" fmla="*/ 484895 w 503554"/>
                <a:gd name="T35" fmla="*/ 28956 h 76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3554"/>
                <a:gd name="T55" fmla="*/ 0 h 76200"/>
                <a:gd name="T56" fmla="*/ 503554 w 503554"/>
                <a:gd name="T57" fmla="*/ 76200 h 762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3554" h="76200">
                  <a:moveTo>
                    <a:pt x="426974" y="0"/>
                  </a:moveTo>
                  <a:lnTo>
                    <a:pt x="426974" y="76200"/>
                  </a:lnTo>
                  <a:lnTo>
                    <a:pt x="484886" y="47243"/>
                  </a:lnTo>
                  <a:lnTo>
                    <a:pt x="439674" y="47243"/>
                  </a:lnTo>
                  <a:lnTo>
                    <a:pt x="439674" y="28956"/>
                  </a:lnTo>
                  <a:lnTo>
                    <a:pt x="484886" y="28956"/>
                  </a:lnTo>
                  <a:lnTo>
                    <a:pt x="426974" y="0"/>
                  </a:lnTo>
                  <a:close/>
                </a:path>
                <a:path w="503554" h="76200">
                  <a:moveTo>
                    <a:pt x="426974" y="28956"/>
                  </a:moveTo>
                  <a:lnTo>
                    <a:pt x="0" y="28956"/>
                  </a:lnTo>
                  <a:lnTo>
                    <a:pt x="0" y="47243"/>
                  </a:lnTo>
                  <a:lnTo>
                    <a:pt x="426974" y="47243"/>
                  </a:lnTo>
                  <a:lnTo>
                    <a:pt x="426974" y="28956"/>
                  </a:lnTo>
                  <a:close/>
                </a:path>
                <a:path w="503554" h="76200">
                  <a:moveTo>
                    <a:pt x="484886" y="28956"/>
                  </a:moveTo>
                  <a:lnTo>
                    <a:pt x="439674" y="28956"/>
                  </a:lnTo>
                  <a:lnTo>
                    <a:pt x="439674" y="47243"/>
                  </a:lnTo>
                  <a:lnTo>
                    <a:pt x="484886" y="47243"/>
                  </a:lnTo>
                  <a:lnTo>
                    <a:pt x="503174" y="38100"/>
                  </a:lnTo>
                  <a:lnTo>
                    <a:pt x="484886" y="28956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8601" name="object 35"/>
            <p:cNvSpPr>
              <a:spLocks/>
            </p:cNvSpPr>
            <p:nvPr/>
          </p:nvSpPr>
          <p:spPr bwMode="auto">
            <a:xfrm>
              <a:off x="3666744" y="2438400"/>
              <a:ext cx="701040" cy="241300"/>
            </a:xfrm>
            <a:custGeom>
              <a:avLst/>
              <a:gdLst>
                <a:gd name="T0" fmla="*/ 701048 w 701039"/>
                <a:gd name="T1" fmla="*/ 0 h 241300"/>
                <a:gd name="T2" fmla="*/ 0 w 701039"/>
                <a:gd name="T3" fmla="*/ 0 h 241300"/>
                <a:gd name="T4" fmla="*/ 0 w 701039"/>
                <a:gd name="T5" fmla="*/ 240792 h 241300"/>
                <a:gd name="T6" fmla="*/ 701048 w 701039"/>
                <a:gd name="T7" fmla="*/ 240792 h 241300"/>
                <a:gd name="T8" fmla="*/ 701048 w 701039"/>
                <a:gd name="T9" fmla="*/ 0 h 241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1039"/>
                <a:gd name="T16" fmla="*/ 0 h 241300"/>
                <a:gd name="T17" fmla="*/ 701039 w 701039"/>
                <a:gd name="T18" fmla="*/ 241300 h 241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1039" h="241300">
                  <a:moveTo>
                    <a:pt x="701039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701039" y="240792"/>
                  </a:lnTo>
                  <a:lnTo>
                    <a:pt x="701039" y="0"/>
                  </a:lnTo>
                  <a:close/>
                </a:path>
              </a:pathLst>
            </a:custGeom>
            <a:solidFill>
              <a:srgbClr val="BEBEB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8602" name="object 36"/>
            <p:cNvSpPr>
              <a:spLocks/>
            </p:cNvSpPr>
            <p:nvPr/>
          </p:nvSpPr>
          <p:spPr bwMode="auto">
            <a:xfrm>
              <a:off x="3142488" y="1894331"/>
              <a:ext cx="2061210" cy="786765"/>
            </a:xfrm>
            <a:custGeom>
              <a:avLst/>
              <a:gdLst>
                <a:gd name="T0" fmla="*/ 503174 w 2061210"/>
                <a:gd name="T1" fmla="*/ 662949 h 786764"/>
                <a:gd name="T2" fmla="*/ 484886 w 2061210"/>
                <a:gd name="T3" fmla="*/ 653805 h 786764"/>
                <a:gd name="T4" fmla="*/ 426974 w 2061210"/>
                <a:gd name="T5" fmla="*/ 624849 h 786764"/>
                <a:gd name="T6" fmla="*/ 426974 w 2061210"/>
                <a:gd name="T7" fmla="*/ 653805 h 786764"/>
                <a:gd name="T8" fmla="*/ 0 w 2061210"/>
                <a:gd name="T9" fmla="*/ 653805 h 786764"/>
                <a:gd name="T10" fmla="*/ 0 w 2061210"/>
                <a:gd name="T11" fmla="*/ 672093 h 786764"/>
                <a:gd name="T12" fmla="*/ 426974 w 2061210"/>
                <a:gd name="T13" fmla="*/ 672093 h 786764"/>
                <a:gd name="T14" fmla="*/ 426974 w 2061210"/>
                <a:gd name="T15" fmla="*/ 701049 h 786764"/>
                <a:gd name="T16" fmla="*/ 484886 w 2061210"/>
                <a:gd name="T17" fmla="*/ 672093 h 786764"/>
                <a:gd name="T18" fmla="*/ 503174 w 2061210"/>
                <a:gd name="T19" fmla="*/ 662949 h 786764"/>
                <a:gd name="T20" fmla="*/ 2061210 w 2061210"/>
                <a:gd name="T21" fmla="*/ 545728 h 786764"/>
                <a:gd name="T22" fmla="*/ 2045462 w 2061210"/>
                <a:gd name="T23" fmla="*/ 518677 h 786764"/>
                <a:gd name="T24" fmla="*/ 2018411 w 2061210"/>
                <a:gd name="T25" fmla="*/ 472195 h 786764"/>
                <a:gd name="T26" fmla="*/ 2002548 w 2061210"/>
                <a:gd name="T27" fmla="*/ 496337 h 786764"/>
                <a:gd name="T28" fmla="*/ 1840750 w 2061210"/>
                <a:gd name="T29" fmla="*/ 390258 h 786764"/>
                <a:gd name="T30" fmla="*/ 1993480 w 2061210"/>
                <a:gd name="T31" fmla="*/ 319278 h 786764"/>
                <a:gd name="T32" fmla="*/ 2005711 w 2061210"/>
                <a:gd name="T33" fmla="*/ 345567 h 786764"/>
                <a:gd name="T34" fmla="*/ 2044039 w 2061210"/>
                <a:gd name="T35" fmla="*/ 297307 h 786764"/>
                <a:gd name="T36" fmla="*/ 2058670 w 2061210"/>
                <a:gd name="T37" fmla="*/ 278892 h 786764"/>
                <a:gd name="T38" fmla="*/ 1973580 w 2061210"/>
                <a:gd name="T39" fmla="*/ 276479 h 786764"/>
                <a:gd name="T40" fmla="*/ 1985759 w 2061210"/>
                <a:gd name="T41" fmla="*/ 302691 h 786764"/>
                <a:gd name="T42" fmla="*/ 1822754 w 2061210"/>
                <a:gd name="T43" fmla="*/ 378472 h 786764"/>
                <a:gd name="T44" fmla="*/ 1245489 w 2061210"/>
                <a:gd name="T45" fmla="*/ 0 h 786764"/>
                <a:gd name="T46" fmla="*/ 1235583 w 2061210"/>
                <a:gd name="T47" fmla="*/ 15240 h 786764"/>
                <a:gd name="T48" fmla="*/ 1803222 w 2061210"/>
                <a:gd name="T49" fmla="*/ 387553 h 786764"/>
                <a:gd name="T50" fmla="*/ 1556296 w 2061210"/>
                <a:gd name="T51" fmla="*/ 502357 h 786764"/>
                <a:gd name="T52" fmla="*/ 1235837 w 2061210"/>
                <a:gd name="T53" fmla="*/ 322707 h 786764"/>
                <a:gd name="T54" fmla="*/ 1226947 w 2061210"/>
                <a:gd name="T55" fmla="*/ 338709 h 786764"/>
                <a:gd name="T56" fmla="*/ 1535823 w 2061210"/>
                <a:gd name="T57" fmla="*/ 511869 h 786764"/>
                <a:gd name="T58" fmla="*/ 1221486 w 2061210"/>
                <a:gd name="T59" fmla="*/ 657996 h 786764"/>
                <a:gd name="T60" fmla="*/ 1229106 w 2061210"/>
                <a:gd name="T61" fmla="*/ 674506 h 786764"/>
                <a:gd name="T62" fmla="*/ 1555432 w 2061210"/>
                <a:gd name="T63" fmla="*/ 522855 h 786764"/>
                <a:gd name="T64" fmla="*/ 1973237 w 2061210"/>
                <a:gd name="T65" fmla="*/ 757043 h 786764"/>
                <a:gd name="T66" fmla="*/ 1959102 w 2061210"/>
                <a:gd name="T67" fmla="*/ 782329 h 786764"/>
                <a:gd name="T68" fmla="*/ 2044192 w 2061210"/>
                <a:gd name="T69" fmla="*/ 786266 h 786764"/>
                <a:gd name="T70" fmla="*/ 2028571 w 2061210"/>
                <a:gd name="T71" fmla="*/ 763279 h 786764"/>
                <a:gd name="T72" fmla="*/ 1996313 w 2061210"/>
                <a:gd name="T73" fmla="*/ 715781 h 786764"/>
                <a:gd name="T74" fmla="*/ 1982165 w 2061210"/>
                <a:gd name="T75" fmla="*/ 741066 h 786764"/>
                <a:gd name="T76" fmla="*/ 1575904 w 2061210"/>
                <a:gd name="T77" fmla="*/ 513343 h 786764"/>
                <a:gd name="T78" fmla="*/ 1821205 w 2061210"/>
                <a:gd name="T79" fmla="*/ 399347 h 786764"/>
                <a:gd name="T80" fmla="*/ 1992477 w 2061210"/>
                <a:gd name="T81" fmla="*/ 511679 h 786764"/>
                <a:gd name="T82" fmla="*/ 1976628 w 2061210"/>
                <a:gd name="T83" fmla="*/ 535822 h 786764"/>
                <a:gd name="T84" fmla="*/ 2061210 w 2061210"/>
                <a:gd name="T85" fmla="*/ 545728 h 78676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61210"/>
                <a:gd name="T130" fmla="*/ 0 h 786764"/>
                <a:gd name="T131" fmla="*/ 2061210 w 2061210"/>
                <a:gd name="T132" fmla="*/ 786764 h 78676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61210" h="786764">
                  <a:moveTo>
                    <a:pt x="503174" y="662940"/>
                  </a:moveTo>
                  <a:lnTo>
                    <a:pt x="484886" y="653796"/>
                  </a:lnTo>
                  <a:lnTo>
                    <a:pt x="426974" y="624840"/>
                  </a:lnTo>
                  <a:lnTo>
                    <a:pt x="426974" y="653796"/>
                  </a:lnTo>
                  <a:lnTo>
                    <a:pt x="0" y="653796"/>
                  </a:lnTo>
                  <a:lnTo>
                    <a:pt x="0" y="672084"/>
                  </a:lnTo>
                  <a:lnTo>
                    <a:pt x="426974" y="672084"/>
                  </a:lnTo>
                  <a:lnTo>
                    <a:pt x="426974" y="701040"/>
                  </a:lnTo>
                  <a:lnTo>
                    <a:pt x="484886" y="672084"/>
                  </a:lnTo>
                  <a:lnTo>
                    <a:pt x="503174" y="662940"/>
                  </a:lnTo>
                  <a:close/>
                </a:path>
                <a:path w="2061210" h="786764">
                  <a:moveTo>
                    <a:pt x="2061210" y="545719"/>
                  </a:moveTo>
                  <a:lnTo>
                    <a:pt x="2045462" y="518668"/>
                  </a:lnTo>
                  <a:lnTo>
                    <a:pt x="2018411" y="472186"/>
                  </a:lnTo>
                  <a:lnTo>
                    <a:pt x="2002548" y="496328"/>
                  </a:lnTo>
                  <a:lnTo>
                    <a:pt x="1840750" y="390258"/>
                  </a:lnTo>
                  <a:lnTo>
                    <a:pt x="1993480" y="319278"/>
                  </a:lnTo>
                  <a:lnTo>
                    <a:pt x="2005711" y="345567"/>
                  </a:lnTo>
                  <a:lnTo>
                    <a:pt x="2044039" y="297307"/>
                  </a:lnTo>
                  <a:lnTo>
                    <a:pt x="2058670" y="278892"/>
                  </a:lnTo>
                  <a:lnTo>
                    <a:pt x="1973580" y="276479"/>
                  </a:lnTo>
                  <a:lnTo>
                    <a:pt x="1985759" y="302691"/>
                  </a:lnTo>
                  <a:lnTo>
                    <a:pt x="1822754" y="378472"/>
                  </a:lnTo>
                  <a:lnTo>
                    <a:pt x="1245489" y="0"/>
                  </a:lnTo>
                  <a:lnTo>
                    <a:pt x="1235583" y="15240"/>
                  </a:lnTo>
                  <a:lnTo>
                    <a:pt x="1803222" y="387553"/>
                  </a:lnTo>
                  <a:lnTo>
                    <a:pt x="1556296" y="502348"/>
                  </a:lnTo>
                  <a:lnTo>
                    <a:pt x="1235837" y="322707"/>
                  </a:lnTo>
                  <a:lnTo>
                    <a:pt x="1226947" y="338709"/>
                  </a:lnTo>
                  <a:lnTo>
                    <a:pt x="1535823" y="511860"/>
                  </a:lnTo>
                  <a:lnTo>
                    <a:pt x="1221486" y="657987"/>
                  </a:lnTo>
                  <a:lnTo>
                    <a:pt x="1229106" y="674497"/>
                  </a:lnTo>
                  <a:lnTo>
                    <a:pt x="1555432" y="522846"/>
                  </a:lnTo>
                  <a:lnTo>
                    <a:pt x="1973237" y="757034"/>
                  </a:lnTo>
                  <a:lnTo>
                    <a:pt x="1959102" y="782320"/>
                  </a:lnTo>
                  <a:lnTo>
                    <a:pt x="2044192" y="786257"/>
                  </a:lnTo>
                  <a:lnTo>
                    <a:pt x="2028571" y="763270"/>
                  </a:lnTo>
                  <a:lnTo>
                    <a:pt x="1996313" y="715772"/>
                  </a:lnTo>
                  <a:lnTo>
                    <a:pt x="1982165" y="741057"/>
                  </a:lnTo>
                  <a:lnTo>
                    <a:pt x="1575904" y="513334"/>
                  </a:lnTo>
                  <a:lnTo>
                    <a:pt x="1821205" y="399338"/>
                  </a:lnTo>
                  <a:lnTo>
                    <a:pt x="1992477" y="511670"/>
                  </a:lnTo>
                  <a:lnTo>
                    <a:pt x="1976628" y="535813"/>
                  </a:lnTo>
                  <a:lnTo>
                    <a:pt x="2061210" y="545719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08574" name="object 37"/>
          <p:cNvGrpSpPr>
            <a:grpSpLocks/>
          </p:cNvGrpSpPr>
          <p:nvPr/>
        </p:nvGrpSpPr>
        <p:grpSpPr bwMode="auto">
          <a:xfrm>
            <a:off x="4173538" y="3665538"/>
            <a:ext cx="2767012" cy="1201737"/>
            <a:chOff x="3130295" y="2752344"/>
            <a:chExt cx="2074545" cy="902335"/>
          </a:xfrm>
        </p:grpSpPr>
        <p:sp>
          <p:nvSpPr>
            <p:cNvPr id="108591" name="object 38"/>
            <p:cNvSpPr>
              <a:spLocks/>
            </p:cNvSpPr>
            <p:nvPr/>
          </p:nvSpPr>
          <p:spPr bwMode="auto">
            <a:xfrm>
              <a:off x="3666743" y="2752344"/>
              <a:ext cx="701040" cy="241300"/>
            </a:xfrm>
            <a:custGeom>
              <a:avLst/>
              <a:gdLst>
                <a:gd name="T0" fmla="*/ 701048 w 701039"/>
                <a:gd name="T1" fmla="*/ 0 h 241300"/>
                <a:gd name="T2" fmla="*/ 0 w 701039"/>
                <a:gd name="T3" fmla="*/ 0 h 241300"/>
                <a:gd name="T4" fmla="*/ 0 w 701039"/>
                <a:gd name="T5" fmla="*/ 240792 h 241300"/>
                <a:gd name="T6" fmla="*/ 701048 w 701039"/>
                <a:gd name="T7" fmla="*/ 240792 h 241300"/>
                <a:gd name="T8" fmla="*/ 701048 w 701039"/>
                <a:gd name="T9" fmla="*/ 0 h 241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1039"/>
                <a:gd name="T16" fmla="*/ 0 h 241300"/>
                <a:gd name="T17" fmla="*/ 701039 w 701039"/>
                <a:gd name="T18" fmla="*/ 241300 h 241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1039" h="241300">
                  <a:moveTo>
                    <a:pt x="701039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701039" y="240792"/>
                  </a:lnTo>
                  <a:lnTo>
                    <a:pt x="701039" y="0"/>
                  </a:lnTo>
                  <a:close/>
                </a:path>
              </a:pathLst>
            </a:custGeom>
            <a:solidFill>
              <a:srgbClr val="BEBEB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8592" name="object 39"/>
            <p:cNvSpPr>
              <a:spLocks/>
            </p:cNvSpPr>
            <p:nvPr/>
          </p:nvSpPr>
          <p:spPr bwMode="auto">
            <a:xfrm>
              <a:off x="3130295" y="2830068"/>
              <a:ext cx="504825" cy="76200"/>
            </a:xfrm>
            <a:custGeom>
              <a:avLst/>
              <a:gdLst>
                <a:gd name="T0" fmla="*/ 428625 w 504825"/>
                <a:gd name="T1" fmla="*/ 0 h 76200"/>
                <a:gd name="T2" fmla="*/ 428625 w 504825"/>
                <a:gd name="T3" fmla="*/ 76200 h 76200"/>
                <a:gd name="T4" fmla="*/ 486537 w 504825"/>
                <a:gd name="T5" fmla="*/ 47243 h 76200"/>
                <a:gd name="T6" fmla="*/ 441325 w 504825"/>
                <a:gd name="T7" fmla="*/ 47243 h 76200"/>
                <a:gd name="T8" fmla="*/ 441325 w 504825"/>
                <a:gd name="T9" fmla="*/ 28956 h 76200"/>
                <a:gd name="T10" fmla="*/ 486537 w 504825"/>
                <a:gd name="T11" fmla="*/ 28956 h 76200"/>
                <a:gd name="T12" fmla="*/ 428625 w 504825"/>
                <a:gd name="T13" fmla="*/ 0 h 76200"/>
                <a:gd name="T14" fmla="*/ 428625 w 504825"/>
                <a:gd name="T15" fmla="*/ 28956 h 76200"/>
                <a:gd name="T16" fmla="*/ 0 w 504825"/>
                <a:gd name="T17" fmla="*/ 28956 h 76200"/>
                <a:gd name="T18" fmla="*/ 0 w 504825"/>
                <a:gd name="T19" fmla="*/ 47243 h 76200"/>
                <a:gd name="T20" fmla="*/ 428625 w 504825"/>
                <a:gd name="T21" fmla="*/ 47243 h 76200"/>
                <a:gd name="T22" fmla="*/ 428625 w 504825"/>
                <a:gd name="T23" fmla="*/ 28956 h 76200"/>
                <a:gd name="T24" fmla="*/ 486537 w 504825"/>
                <a:gd name="T25" fmla="*/ 28956 h 76200"/>
                <a:gd name="T26" fmla="*/ 441325 w 504825"/>
                <a:gd name="T27" fmla="*/ 28956 h 76200"/>
                <a:gd name="T28" fmla="*/ 441325 w 504825"/>
                <a:gd name="T29" fmla="*/ 47243 h 76200"/>
                <a:gd name="T30" fmla="*/ 486537 w 504825"/>
                <a:gd name="T31" fmla="*/ 47243 h 76200"/>
                <a:gd name="T32" fmla="*/ 504825 w 504825"/>
                <a:gd name="T33" fmla="*/ 38100 h 76200"/>
                <a:gd name="T34" fmla="*/ 486537 w 504825"/>
                <a:gd name="T35" fmla="*/ 28956 h 76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4825"/>
                <a:gd name="T55" fmla="*/ 0 h 76200"/>
                <a:gd name="T56" fmla="*/ 504825 w 504825"/>
                <a:gd name="T57" fmla="*/ 76200 h 762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4825" h="76200">
                  <a:moveTo>
                    <a:pt x="428625" y="0"/>
                  </a:moveTo>
                  <a:lnTo>
                    <a:pt x="428625" y="76200"/>
                  </a:lnTo>
                  <a:lnTo>
                    <a:pt x="486537" y="47243"/>
                  </a:lnTo>
                  <a:lnTo>
                    <a:pt x="441325" y="47243"/>
                  </a:lnTo>
                  <a:lnTo>
                    <a:pt x="441325" y="28956"/>
                  </a:lnTo>
                  <a:lnTo>
                    <a:pt x="486537" y="28956"/>
                  </a:lnTo>
                  <a:lnTo>
                    <a:pt x="428625" y="0"/>
                  </a:lnTo>
                  <a:close/>
                </a:path>
                <a:path w="504825" h="76200">
                  <a:moveTo>
                    <a:pt x="428625" y="28956"/>
                  </a:moveTo>
                  <a:lnTo>
                    <a:pt x="0" y="28956"/>
                  </a:lnTo>
                  <a:lnTo>
                    <a:pt x="0" y="47243"/>
                  </a:lnTo>
                  <a:lnTo>
                    <a:pt x="428625" y="47243"/>
                  </a:lnTo>
                  <a:lnTo>
                    <a:pt x="428625" y="28956"/>
                  </a:lnTo>
                  <a:close/>
                </a:path>
                <a:path w="504825" h="76200">
                  <a:moveTo>
                    <a:pt x="486537" y="28956"/>
                  </a:moveTo>
                  <a:lnTo>
                    <a:pt x="441325" y="28956"/>
                  </a:lnTo>
                  <a:lnTo>
                    <a:pt x="441325" y="47243"/>
                  </a:lnTo>
                  <a:lnTo>
                    <a:pt x="486537" y="47243"/>
                  </a:lnTo>
                  <a:lnTo>
                    <a:pt x="504825" y="38100"/>
                  </a:lnTo>
                  <a:lnTo>
                    <a:pt x="486537" y="28956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8593" name="object 40"/>
            <p:cNvSpPr>
              <a:spLocks/>
            </p:cNvSpPr>
            <p:nvPr/>
          </p:nvSpPr>
          <p:spPr bwMode="auto">
            <a:xfrm>
              <a:off x="3666743" y="3087624"/>
              <a:ext cx="701040" cy="241300"/>
            </a:xfrm>
            <a:custGeom>
              <a:avLst/>
              <a:gdLst>
                <a:gd name="T0" fmla="*/ 701048 w 701039"/>
                <a:gd name="T1" fmla="*/ 0 h 241300"/>
                <a:gd name="T2" fmla="*/ 0 w 701039"/>
                <a:gd name="T3" fmla="*/ 0 h 241300"/>
                <a:gd name="T4" fmla="*/ 0 w 701039"/>
                <a:gd name="T5" fmla="*/ 240792 h 241300"/>
                <a:gd name="T6" fmla="*/ 701048 w 701039"/>
                <a:gd name="T7" fmla="*/ 240792 h 241300"/>
                <a:gd name="T8" fmla="*/ 701048 w 701039"/>
                <a:gd name="T9" fmla="*/ 0 h 241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1039"/>
                <a:gd name="T16" fmla="*/ 0 h 241300"/>
                <a:gd name="T17" fmla="*/ 701039 w 701039"/>
                <a:gd name="T18" fmla="*/ 241300 h 241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1039" h="241300">
                  <a:moveTo>
                    <a:pt x="701039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701039" y="240792"/>
                  </a:lnTo>
                  <a:lnTo>
                    <a:pt x="701039" y="0"/>
                  </a:lnTo>
                  <a:close/>
                </a:path>
              </a:pathLst>
            </a:custGeom>
            <a:solidFill>
              <a:srgbClr val="7E7E7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8594" name="object 41"/>
            <p:cNvSpPr>
              <a:spLocks/>
            </p:cNvSpPr>
            <p:nvPr/>
          </p:nvSpPr>
          <p:spPr bwMode="auto">
            <a:xfrm>
              <a:off x="3130295" y="3168395"/>
              <a:ext cx="504825" cy="76200"/>
            </a:xfrm>
            <a:custGeom>
              <a:avLst/>
              <a:gdLst>
                <a:gd name="T0" fmla="*/ 428625 w 504825"/>
                <a:gd name="T1" fmla="*/ 0 h 76200"/>
                <a:gd name="T2" fmla="*/ 428625 w 504825"/>
                <a:gd name="T3" fmla="*/ 76200 h 76200"/>
                <a:gd name="T4" fmla="*/ 486537 w 504825"/>
                <a:gd name="T5" fmla="*/ 47243 h 76200"/>
                <a:gd name="T6" fmla="*/ 441325 w 504825"/>
                <a:gd name="T7" fmla="*/ 47243 h 76200"/>
                <a:gd name="T8" fmla="*/ 441325 w 504825"/>
                <a:gd name="T9" fmla="*/ 28955 h 76200"/>
                <a:gd name="T10" fmla="*/ 486536 w 504825"/>
                <a:gd name="T11" fmla="*/ 28955 h 76200"/>
                <a:gd name="T12" fmla="*/ 428625 w 504825"/>
                <a:gd name="T13" fmla="*/ 0 h 76200"/>
                <a:gd name="T14" fmla="*/ 428625 w 504825"/>
                <a:gd name="T15" fmla="*/ 28955 h 76200"/>
                <a:gd name="T16" fmla="*/ 0 w 504825"/>
                <a:gd name="T17" fmla="*/ 28955 h 76200"/>
                <a:gd name="T18" fmla="*/ 0 w 504825"/>
                <a:gd name="T19" fmla="*/ 47243 h 76200"/>
                <a:gd name="T20" fmla="*/ 428625 w 504825"/>
                <a:gd name="T21" fmla="*/ 47243 h 76200"/>
                <a:gd name="T22" fmla="*/ 428625 w 504825"/>
                <a:gd name="T23" fmla="*/ 28955 h 76200"/>
                <a:gd name="T24" fmla="*/ 486536 w 504825"/>
                <a:gd name="T25" fmla="*/ 28955 h 76200"/>
                <a:gd name="T26" fmla="*/ 441325 w 504825"/>
                <a:gd name="T27" fmla="*/ 28955 h 76200"/>
                <a:gd name="T28" fmla="*/ 441325 w 504825"/>
                <a:gd name="T29" fmla="*/ 47243 h 76200"/>
                <a:gd name="T30" fmla="*/ 486537 w 504825"/>
                <a:gd name="T31" fmla="*/ 47243 h 76200"/>
                <a:gd name="T32" fmla="*/ 504825 w 504825"/>
                <a:gd name="T33" fmla="*/ 38100 h 76200"/>
                <a:gd name="T34" fmla="*/ 486536 w 504825"/>
                <a:gd name="T35" fmla="*/ 28955 h 762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4825"/>
                <a:gd name="T55" fmla="*/ 0 h 76200"/>
                <a:gd name="T56" fmla="*/ 504825 w 504825"/>
                <a:gd name="T57" fmla="*/ 76200 h 7620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4825" h="76200">
                  <a:moveTo>
                    <a:pt x="428625" y="0"/>
                  </a:moveTo>
                  <a:lnTo>
                    <a:pt x="428625" y="76200"/>
                  </a:lnTo>
                  <a:lnTo>
                    <a:pt x="486537" y="47243"/>
                  </a:lnTo>
                  <a:lnTo>
                    <a:pt x="441325" y="47243"/>
                  </a:lnTo>
                  <a:lnTo>
                    <a:pt x="441325" y="28955"/>
                  </a:lnTo>
                  <a:lnTo>
                    <a:pt x="486536" y="28955"/>
                  </a:lnTo>
                  <a:lnTo>
                    <a:pt x="428625" y="0"/>
                  </a:lnTo>
                  <a:close/>
                </a:path>
                <a:path w="504825" h="76200">
                  <a:moveTo>
                    <a:pt x="428625" y="28955"/>
                  </a:moveTo>
                  <a:lnTo>
                    <a:pt x="0" y="28955"/>
                  </a:lnTo>
                  <a:lnTo>
                    <a:pt x="0" y="47243"/>
                  </a:lnTo>
                  <a:lnTo>
                    <a:pt x="428625" y="47243"/>
                  </a:lnTo>
                  <a:lnTo>
                    <a:pt x="428625" y="28955"/>
                  </a:lnTo>
                  <a:close/>
                </a:path>
                <a:path w="504825" h="76200">
                  <a:moveTo>
                    <a:pt x="486536" y="28955"/>
                  </a:moveTo>
                  <a:lnTo>
                    <a:pt x="441325" y="28955"/>
                  </a:lnTo>
                  <a:lnTo>
                    <a:pt x="441325" y="47243"/>
                  </a:lnTo>
                  <a:lnTo>
                    <a:pt x="486537" y="47243"/>
                  </a:lnTo>
                  <a:lnTo>
                    <a:pt x="504825" y="38100"/>
                  </a:lnTo>
                  <a:lnTo>
                    <a:pt x="486536" y="28955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8595" name="object 42"/>
            <p:cNvSpPr>
              <a:spLocks/>
            </p:cNvSpPr>
            <p:nvPr/>
          </p:nvSpPr>
          <p:spPr bwMode="auto">
            <a:xfrm>
              <a:off x="3672839" y="3413760"/>
              <a:ext cx="701040" cy="241300"/>
            </a:xfrm>
            <a:custGeom>
              <a:avLst/>
              <a:gdLst>
                <a:gd name="T0" fmla="*/ 701048 w 701039"/>
                <a:gd name="T1" fmla="*/ 0 h 241300"/>
                <a:gd name="T2" fmla="*/ 0 w 701039"/>
                <a:gd name="T3" fmla="*/ 0 h 241300"/>
                <a:gd name="T4" fmla="*/ 0 w 701039"/>
                <a:gd name="T5" fmla="*/ 240791 h 241300"/>
                <a:gd name="T6" fmla="*/ 701048 w 701039"/>
                <a:gd name="T7" fmla="*/ 240791 h 241300"/>
                <a:gd name="T8" fmla="*/ 701048 w 701039"/>
                <a:gd name="T9" fmla="*/ 0 h 241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1039"/>
                <a:gd name="T16" fmla="*/ 0 h 241300"/>
                <a:gd name="T17" fmla="*/ 701039 w 701039"/>
                <a:gd name="T18" fmla="*/ 241300 h 241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1039" h="241300">
                  <a:moveTo>
                    <a:pt x="701039" y="0"/>
                  </a:moveTo>
                  <a:lnTo>
                    <a:pt x="0" y="0"/>
                  </a:lnTo>
                  <a:lnTo>
                    <a:pt x="0" y="240791"/>
                  </a:lnTo>
                  <a:lnTo>
                    <a:pt x="701039" y="240791"/>
                  </a:lnTo>
                  <a:lnTo>
                    <a:pt x="701039" y="0"/>
                  </a:lnTo>
                  <a:close/>
                </a:path>
              </a:pathLst>
            </a:custGeom>
            <a:solidFill>
              <a:srgbClr val="7E7E7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8596" name="object 43"/>
            <p:cNvSpPr>
              <a:spLocks/>
            </p:cNvSpPr>
            <p:nvPr/>
          </p:nvSpPr>
          <p:spPr bwMode="auto">
            <a:xfrm>
              <a:off x="3133344" y="2866389"/>
              <a:ext cx="2071370" cy="701675"/>
            </a:xfrm>
            <a:custGeom>
              <a:avLst/>
              <a:gdLst>
                <a:gd name="T0" fmla="*/ 504825 w 2071370"/>
                <a:gd name="T1" fmla="*/ 663194 h 701675"/>
                <a:gd name="T2" fmla="*/ 486537 w 2071370"/>
                <a:gd name="T3" fmla="*/ 654050 h 701675"/>
                <a:gd name="T4" fmla="*/ 428625 w 2071370"/>
                <a:gd name="T5" fmla="*/ 625106 h 701675"/>
                <a:gd name="T6" fmla="*/ 428625 w 2071370"/>
                <a:gd name="T7" fmla="*/ 654050 h 701675"/>
                <a:gd name="T8" fmla="*/ 0 w 2071370"/>
                <a:gd name="T9" fmla="*/ 654050 h 701675"/>
                <a:gd name="T10" fmla="*/ 0 w 2071370"/>
                <a:gd name="T11" fmla="*/ 672338 h 701675"/>
                <a:gd name="T12" fmla="*/ 428625 w 2071370"/>
                <a:gd name="T13" fmla="*/ 672338 h 701675"/>
                <a:gd name="T14" fmla="*/ 428625 w 2071370"/>
                <a:gd name="T15" fmla="*/ 701294 h 701675"/>
                <a:gd name="T16" fmla="*/ 486537 w 2071370"/>
                <a:gd name="T17" fmla="*/ 672338 h 701675"/>
                <a:gd name="T18" fmla="*/ 504825 w 2071370"/>
                <a:gd name="T19" fmla="*/ 663194 h 701675"/>
                <a:gd name="T20" fmla="*/ 2070989 w 2071370"/>
                <a:gd name="T21" fmla="*/ 509524 h 701675"/>
                <a:gd name="T22" fmla="*/ 2055228 w 2071370"/>
                <a:gd name="T23" fmla="*/ 484759 h 701675"/>
                <a:gd name="T24" fmla="*/ 2025269 w 2071370"/>
                <a:gd name="T25" fmla="*/ 437642 h 701675"/>
                <a:gd name="T26" fmla="*/ 2010410 w 2071370"/>
                <a:gd name="T27" fmla="*/ 462470 h 701675"/>
                <a:gd name="T28" fmla="*/ 1856816 w 2071370"/>
                <a:gd name="T29" fmla="*/ 370382 h 701675"/>
                <a:gd name="T30" fmla="*/ 2005037 w 2071370"/>
                <a:gd name="T31" fmla="*/ 296837 h 701675"/>
                <a:gd name="T32" fmla="*/ 2017903 w 2071370"/>
                <a:gd name="T33" fmla="*/ 322707 h 701675"/>
                <a:gd name="T34" fmla="*/ 2054047 w 2071370"/>
                <a:gd name="T35" fmla="*/ 274828 h 701675"/>
                <a:gd name="T36" fmla="*/ 2069211 w 2071370"/>
                <a:gd name="T37" fmla="*/ 254762 h 701675"/>
                <a:gd name="T38" fmla="*/ 1983994 w 2071370"/>
                <a:gd name="T39" fmla="*/ 254508 h 701675"/>
                <a:gd name="T40" fmla="*/ 1996897 w 2071370"/>
                <a:gd name="T41" fmla="*/ 280466 h 701675"/>
                <a:gd name="T42" fmla="*/ 1838185 w 2071370"/>
                <a:gd name="T43" fmla="*/ 359206 h 701675"/>
                <a:gd name="T44" fmla="*/ 1595589 w 2071370"/>
                <a:gd name="T45" fmla="*/ 213753 h 701675"/>
                <a:gd name="T46" fmla="*/ 1999945 w 2071370"/>
                <a:gd name="T47" fmla="*/ 58902 h 701675"/>
                <a:gd name="T48" fmla="*/ 2010283 w 2071370"/>
                <a:gd name="T49" fmla="*/ 85979 h 701675"/>
                <a:gd name="T50" fmla="*/ 2054796 w 2071370"/>
                <a:gd name="T51" fmla="*/ 37338 h 701675"/>
                <a:gd name="T52" fmla="*/ 2067814 w 2071370"/>
                <a:gd name="T53" fmla="*/ 23114 h 701675"/>
                <a:gd name="T54" fmla="*/ 1983105 w 2071370"/>
                <a:gd name="T55" fmla="*/ 14732 h 701675"/>
                <a:gd name="T56" fmla="*/ 1993455 w 2071370"/>
                <a:gd name="T57" fmla="*/ 41884 h 701675"/>
                <a:gd name="T58" fmla="*/ 1575638 w 2071370"/>
                <a:gd name="T59" fmla="*/ 201790 h 701675"/>
                <a:gd name="T60" fmla="*/ 1239139 w 2071370"/>
                <a:gd name="T61" fmla="*/ 0 h 701675"/>
                <a:gd name="T62" fmla="*/ 1229741 w 2071370"/>
                <a:gd name="T63" fmla="*/ 15748 h 701675"/>
                <a:gd name="T64" fmla="*/ 1553870 w 2071370"/>
                <a:gd name="T65" fmla="*/ 210121 h 701675"/>
                <a:gd name="T66" fmla="*/ 1231138 w 2071370"/>
                <a:gd name="T67" fmla="*/ 333629 h 701675"/>
                <a:gd name="T68" fmla="*/ 1237742 w 2071370"/>
                <a:gd name="T69" fmla="*/ 350774 h 701675"/>
                <a:gd name="T70" fmla="*/ 1573822 w 2071370"/>
                <a:gd name="T71" fmla="*/ 222084 h 701675"/>
                <a:gd name="T72" fmla="*/ 1818665 w 2071370"/>
                <a:gd name="T73" fmla="*/ 368896 h 701675"/>
                <a:gd name="T74" fmla="*/ 1236472 w 2071370"/>
                <a:gd name="T75" fmla="*/ 657733 h 701675"/>
                <a:gd name="T76" fmla="*/ 1244600 w 2071370"/>
                <a:gd name="T77" fmla="*/ 674116 h 701675"/>
                <a:gd name="T78" fmla="*/ 1837296 w 2071370"/>
                <a:gd name="T79" fmla="*/ 380060 h 701675"/>
                <a:gd name="T80" fmla="*/ 2000999 w 2071370"/>
                <a:gd name="T81" fmla="*/ 478218 h 701675"/>
                <a:gd name="T82" fmla="*/ 1986153 w 2071370"/>
                <a:gd name="T83" fmla="*/ 503047 h 701675"/>
                <a:gd name="T84" fmla="*/ 2070989 w 2071370"/>
                <a:gd name="T85" fmla="*/ 509524 h 7016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71370"/>
                <a:gd name="T130" fmla="*/ 0 h 701675"/>
                <a:gd name="T131" fmla="*/ 2071370 w 2071370"/>
                <a:gd name="T132" fmla="*/ 701675 h 7016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71370" h="701675">
                  <a:moveTo>
                    <a:pt x="504825" y="663194"/>
                  </a:moveTo>
                  <a:lnTo>
                    <a:pt x="486537" y="654050"/>
                  </a:lnTo>
                  <a:lnTo>
                    <a:pt x="428625" y="625106"/>
                  </a:lnTo>
                  <a:lnTo>
                    <a:pt x="428625" y="654050"/>
                  </a:lnTo>
                  <a:lnTo>
                    <a:pt x="0" y="654050"/>
                  </a:lnTo>
                  <a:lnTo>
                    <a:pt x="0" y="672338"/>
                  </a:lnTo>
                  <a:lnTo>
                    <a:pt x="428625" y="672338"/>
                  </a:lnTo>
                  <a:lnTo>
                    <a:pt x="428625" y="701294"/>
                  </a:lnTo>
                  <a:lnTo>
                    <a:pt x="486537" y="672338"/>
                  </a:lnTo>
                  <a:lnTo>
                    <a:pt x="504825" y="663194"/>
                  </a:lnTo>
                  <a:close/>
                </a:path>
                <a:path w="2071370" h="701675">
                  <a:moveTo>
                    <a:pt x="2070989" y="509524"/>
                  </a:moveTo>
                  <a:lnTo>
                    <a:pt x="2055228" y="484759"/>
                  </a:lnTo>
                  <a:lnTo>
                    <a:pt x="2025269" y="437642"/>
                  </a:lnTo>
                  <a:lnTo>
                    <a:pt x="2010410" y="462470"/>
                  </a:lnTo>
                  <a:lnTo>
                    <a:pt x="1856816" y="370382"/>
                  </a:lnTo>
                  <a:lnTo>
                    <a:pt x="2005037" y="296837"/>
                  </a:lnTo>
                  <a:lnTo>
                    <a:pt x="2017903" y="322707"/>
                  </a:lnTo>
                  <a:lnTo>
                    <a:pt x="2054047" y="274828"/>
                  </a:lnTo>
                  <a:lnTo>
                    <a:pt x="2069211" y="254762"/>
                  </a:lnTo>
                  <a:lnTo>
                    <a:pt x="1983994" y="254508"/>
                  </a:lnTo>
                  <a:lnTo>
                    <a:pt x="1996897" y="280466"/>
                  </a:lnTo>
                  <a:lnTo>
                    <a:pt x="1838185" y="359206"/>
                  </a:lnTo>
                  <a:lnTo>
                    <a:pt x="1595589" y="213753"/>
                  </a:lnTo>
                  <a:lnTo>
                    <a:pt x="1999945" y="58902"/>
                  </a:lnTo>
                  <a:lnTo>
                    <a:pt x="2010283" y="85979"/>
                  </a:lnTo>
                  <a:lnTo>
                    <a:pt x="2054796" y="37338"/>
                  </a:lnTo>
                  <a:lnTo>
                    <a:pt x="2067814" y="23114"/>
                  </a:lnTo>
                  <a:lnTo>
                    <a:pt x="1983105" y="14732"/>
                  </a:lnTo>
                  <a:lnTo>
                    <a:pt x="1993455" y="41884"/>
                  </a:lnTo>
                  <a:lnTo>
                    <a:pt x="1575638" y="201790"/>
                  </a:lnTo>
                  <a:lnTo>
                    <a:pt x="1239139" y="0"/>
                  </a:lnTo>
                  <a:lnTo>
                    <a:pt x="1229741" y="15748"/>
                  </a:lnTo>
                  <a:lnTo>
                    <a:pt x="1553870" y="210121"/>
                  </a:lnTo>
                  <a:lnTo>
                    <a:pt x="1231138" y="333629"/>
                  </a:lnTo>
                  <a:lnTo>
                    <a:pt x="1237742" y="350774"/>
                  </a:lnTo>
                  <a:lnTo>
                    <a:pt x="1573822" y="222084"/>
                  </a:lnTo>
                  <a:lnTo>
                    <a:pt x="1818665" y="368896"/>
                  </a:lnTo>
                  <a:lnTo>
                    <a:pt x="1236472" y="657733"/>
                  </a:lnTo>
                  <a:lnTo>
                    <a:pt x="1244600" y="674116"/>
                  </a:lnTo>
                  <a:lnTo>
                    <a:pt x="1837296" y="380060"/>
                  </a:lnTo>
                  <a:lnTo>
                    <a:pt x="2000999" y="478218"/>
                  </a:lnTo>
                  <a:lnTo>
                    <a:pt x="1986153" y="503047"/>
                  </a:lnTo>
                  <a:lnTo>
                    <a:pt x="2070989" y="509524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grpSp>
        <p:nvGrpSpPr>
          <p:cNvPr id="108575" name="object 44"/>
          <p:cNvGrpSpPr>
            <a:grpSpLocks/>
          </p:cNvGrpSpPr>
          <p:nvPr/>
        </p:nvGrpSpPr>
        <p:grpSpPr bwMode="auto">
          <a:xfrm>
            <a:off x="0" y="5589588"/>
            <a:ext cx="11872913" cy="1004887"/>
            <a:chOff x="140207" y="4136135"/>
            <a:chExt cx="8903335" cy="753110"/>
          </a:xfrm>
        </p:grpSpPr>
        <p:sp>
          <p:nvSpPr>
            <p:cNvPr id="108587" name="object 45"/>
            <p:cNvSpPr>
              <a:spLocks/>
            </p:cNvSpPr>
            <p:nvPr/>
          </p:nvSpPr>
          <p:spPr bwMode="auto">
            <a:xfrm>
              <a:off x="140207" y="4148327"/>
              <a:ext cx="3169920" cy="741045"/>
            </a:xfrm>
            <a:custGeom>
              <a:avLst/>
              <a:gdLst>
                <a:gd name="T0" fmla="*/ 2799588 w 3169920"/>
                <a:gd name="T1" fmla="*/ 0 h 741045"/>
                <a:gd name="T2" fmla="*/ 0 w 3169920"/>
                <a:gd name="T3" fmla="*/ 0 h 741045"/>
                <a:gd name="T4" fmla="*/ 0 w 3169920"/>
                <a:gd name="T5" fmla="*/ 740664 h 741045"/>
                <a:gd name="T6" fmla="*/ 2799588 w 3169920"/>
                <a:gd name="T7" fmla="*/ 740664 h 741045"/>
                <a:gd name="T8" fmla="*/ 3169920 w 3169920"/>
                <a:gd name="T9" fmla="*/ 370332 h 741045"/>
                <a:gd name="T10" fmla="*/ 2799588 w 3169920"/>
                <a:gd name="T11" fmla="*/ 0 h 7410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9920"/>
                <a:gd name="T19" fmla="*/ 0 h 741045"/>
                <a:gd name="T20" fmla="*/ 3169920 w 3169920"/>
                <a:gd name="T21" fmla="*/ 741045 h 7410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9920" h="741045">
                  <a:moveTo>
                    <a:pt x="2799588" y="0"/>
                  </a:moveTo>
                  <a:lnTo>
                    <a:pt x="0" y="0"/>
                  </a:lnTo>
                  <a:lnTo>
                    <a:pt x="0" y="740664"/>
                  </a:lnTo>
                  <a:lnTo>
                    <a:pt x="2799588" y="740664"/>
                  </a:lnTo>
                  <a:lnTo>
                    <a:pt x="3169920" y="370332"/>
                  </a:lnTo>
                  <a:lnTo>
                    <a:pt x="2799588" y="0"/>
                  </a:lnTo>
                  <a:close/>
                </a:path>
              </a:pathLst>
            </a:custGeom>
            <a:solidFill>
              <a:srgbClr val="3B4A5E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8588" name="object 46"/>
            <p:cNvSpPr>
              <a:spLocks/>
            </p:cNvSpPr>
            <p:nvPr/>
          </p:nvSpPr>
          <p:spPr bwMode="auto">
            <a:xfrm>
              <a:off x="3072384" y="4139183"/>
              <a:ext cx="3188335" cy="746760"/>
            </a:xfrm>
            <a:custGeom>
              <a:avLst/>
              <a:gdLst>
                <a:gd name="T0" fmla="*/ 2814829 w 3188335"/>
                <a:gd name="T1" fmla="*/ 0 h 746760"/>
                <a:gd name="T2" fmla="*/ 0 w 3188335"/>
                <a:gd name="T3" fmla="*/ 0 h 746760"/>
                <a:gd name="T4" fmla="*/ 373380 w 3188335"/>
                <a:gd name="T5" fmla="*/ 373379 h 746760"/>
                <a:gd name="T6" fmla="*/ 0 w 3188335"/>
                <a:gd name="T7" fmla="*/ 746759 h 746760"/>
                <a:gd name="T8" fmla="*/ 2814829 w 3188335"/>
                <a:gd name="T9" fmla="*/ 746759 h 746760"/>
                <a:gd name="T10" fmla="*/ 3188209 w 3188335"/>
                <a:gd name="T11" fmla="*/ 373379 h 746760"/>
                <a:gd name="T12" fmla="*/ 2814829 w 3188335"/>
                <a:gd name="T13" fmla="*/ 0 h 7467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88335"/>
                <a:gd name="T22" fmla="*/ 0 h 746760"/>
                <a:gd name="T23" fmla="*/ 3188335 w 3188335"/>
                <a:gd name="T24" fmla="*/ 746760 h 7467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88335" h="746760">
                  <a:moveTo>
                    <a:pt x="2814828" y="0"/>
                  </a:moveTo>
                  <a:lnTo>
                    <a:pt x="0" y="0"/>
                  </a:lnTo>
                  <a:lnTo>
                    <a:pt x="373380" y="373379"/>
                  </a:lnTo>
                  <a:lnTo>
                    <a:pt x="0" y="746759"/>
                  </a:lnTo>
                  <a:lnTo>
                    <a:pt x="2814828" y="746759"/>
                  </a:lnTo>
                  <a:lnTo>
                    <a:pt x="3188208" y="373379"/>
                  </a:lnTo>
                  <a:lnTo>
                    <a:pt x="2814828" y="0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8589" name="object 47"/>
            <p:cNvSpPr>
              <a:spLocks/>
            </p:cNvSpPr>
            <p:nvPr/>
          </p:nvSpPr>
          <p:spPr bwMode="auto">
            <a:xfrm>
              <a:off x="6010655" y="4136135"/>
              <a:ext cx="3032760" cy="746760"/>
            </a:xfrm>
            <a:custGeom>
              <a:avLst/>
              <a:gdLst>
                <a:gd name="T0" fmla="*/ 2659396 w 3032759"/>
                <a:gd name="T1" fmla="*/ 0 h 746760"/>
                <a:gd name="T2" fmla="*/ 0 w 3032759"/>
                <a:gd name="T3" fmla="*/ 0 h 746760"/>
                <a:gd name="T4" fmla="*/ 373380 w 3032759"/>
                <a:gd name="T5" fmla="*/ 373380 h 746760"/>
                <a:gd name="T6" fmla="*/ 0 w 3032759"/>
                <a:gd name="T7" fmla="*/ 746760 h 746760"/>
                <a:gd name="T8" fmla="*/ 2659396 w 3032759"/>
                <a:gd name="T9" fmla="*/ 746760 h 746760"/>
                <a:gd name="T10" fmla="*/ 3032778 w 3032759"/>
                <a:gd name="T11" fmla="*/ 373380 h 746760"/>
                <a:gd name="T12" fmla="*/ 2659396 w 3032759"/>
                <a:gd name="T13" fmla="*/ 0 h 7467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32759"/>
                <a:gd name="T22" fmla="*/ 0 h 746760"/>
                <a:gd name="T23" fmla="*/ 3032759 w 3032759"/>
                <a:gd name="T24" fmla="*/ 746760 h 7467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32759" h="746760">
                  <a:moveTo>
                    <a:pt x="2659379" y="0"/>
                  </a:moveTo>
                  <a:lnTo>
                    <a:pt x="0" y="0"/>
                  </a:lnTo>
                  <a:lnTo>
                    <a:pt x="373380" y="373380"/>
                  </a:lnTo>
                  <a:lnTo>
                    <a:pt x="0" y="746760"/>
                  </a:lnTo>
                  <a:lnTo>
                    <a:pt x="2659379" y="746760"/>
                  </a:lnTo>
                  <a:lnTo>
                    <a:pt x="3032760" y="373380"/>
                  </a:lnTo>
                  <a:lnTo>
                    <a:pt x="2659379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08590" name="object 4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3360" y="4242815"/>
              <a:ext cx="502920" cy="502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8576" name="object 49"/>
          <p:cNvSpPr txBox="1">
            <a:spLocks noChangeArrowheads="1"/>
          </p:cNvSpPr>
          <p:nvPr/>
        </p:nvSpPr>
        <p:spPr bwMode="auto">
          <a:xfrm>
            <a:off x="1062038" y="5708650"/>
            <a:ext cx="27844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618" rIns="0" bIns="0">
            <a:spAutoFit/>
          </a:bodyPr>
          <a:lstStyle/>
          <a:p>
            <a:pPr marL="17463" algn="just" defTabSz="1219200">
              <a:spcBef>
                <a:spcPts val="150"/>
              </a:spcBef>
            </a:pPr>
            <a:r>
              <a:rPr lang="ru-RU" sz="1200">
                <a:solidFill>
                  <a:srgbClr val="FFFFFF"/>
                </a:solidFill>
                <a:cs typeface="DejaVu Sans"/>
              </a:rPr>
              <a:t>Ключ расшифрования разделяется на несколько частей, количество которых определяется решением ТИК ДЭГ</a:t>
            </a:r>
            <a:endParaRPr lang="ru-RU" sz="120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108577" name="object 50"/>
          <p:cNvSpPr txBox="1">
            <a:spLocks noChangeArrowheads="1"/>
          </p:cNvSpPr>
          <p:nvPr/>
        </p:nvSpPr>
        <p:spPr bwMode="auto">
          <a:xfrm>
            <a:off x="4681538" y="5743575"/>
            <a:ext cx="26543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618" rIns="0" bIns="0">
            <a:spAutoFit/>
          </a:bodyPr>
          <a:lstStyle/>
          <a:p>
            <a:pPr marL="17463" defTabSz="1219200">
              <a:spcBef>
                <a:spcPts val="150"/>
              </a:spcBef>
            </a:pPr>
            <a:r>
              <a:rPr lang="ru-RU" sz="1300">
                <a:solidFill>
                  <a:srgbClr val="FFFFFF"/>
                </a:solidFill>
                <a:cs typeface="DejaVu Sans"/>
              </a:rPr>
              <a:t>Зашифрование результатов</a:t>
            </a:r>
            <a:endParaRPr lang="ru-RU" sz="1300">
              <a:solidFill>
                <a:srgbClr val="000000"/>
              </a:solidFill>
              <a:cs typeface="DejaVu Sans"/>
            </a:endParaRPr>
          </a:p>
          <a:p>
            <a:pPr marL="17463" defTabSz="1219200"/>
            <a:r>
              <a:rPr lang="ru-RU" sz="1300">
                <a:solidFill>
                  <a:srgbClr val="FFFFFF"/>
                </a:solidFill>
                <a:cs typeface="DejaVu Sans"/>
              </a:rPr>
              <a:t>волеизъявления участников ДЭГ</a:t>
            </a:r>
            <a:endParaRPr lang="ru-RU" sz="130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108578" name="object 51"/>
          <p:cNvSpPr txBox="1">
            <a:spLocks noChangeArrowheads="1"/>
          </p:cNvSpPr>
          <p:nvPr/>
        </p:nvSpPr>
        <p:spPr bwMode="auto">
          <a:xfrm>
            <a:off x="8604250" y="5597525"/>
            <a:ext cx="29130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618" rIns="0" bIns="0">
            <a:spAutoFit/>
          </a:bodyPr>
          <a:lstStyle/>
          <a:p>
            <a:pPr marL="17463" defTabSz="1219200">
              <a:spcBef>
                <a:spcPts val="150"/>
              </a:spcBef>
            </a:pPr>
            <a:r>
              <a:rPr lang="ru-RU" sz="1200">
                <a:solidFill>
                  <a:srgbClr val="FFFFFF"/>
                </a:solidFill>
                <a:cs typeface="DejaVu Sans"/>
              </a:rPr>
              <a:t>После сборки ключа расшифрования председатель ТИК ДЭГ запускает процедуру расшифрования результатов волеизъявления избирателей</a:t>
            </a:r>
            <a:endParaRPr lang="ru-RU" sz="1200">
              <a:solidFill>
                <a:srgbClr val="000000"/>
              </a:solidFill>
              <a:cs typeface="DejaVu Sans"/>
            </a:endParaRPr>
          </a:p>
        </p:txBody>
      </p:sp>
      <p:graphicFrame>
        <p:nvGraphicFramePr>
          <p:cNvPr id="109641" name="Group 73"/>
          <p:cNvGraphicFramePr>
            <a:graphicFrameLocks noGrp="1"/>
          </p:cNvGraphicFramePr>
          <p:nvPr/>
        </p:nvGraphicFramePr>
        <p:xfrm>
          <a:off x="4079875" y="1052513"/>
          <a:ext cx="4051300" cy="859536"/>
        </p:xfrm>
        <a:graphic>
          <a:graphicData uri="http://schemas.openxmlformats.org/drawingml/2006/table">
            <a:tbl>
              <a:tblPr/>
              <a:tblGrid>
                <a:gridCol w="17287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22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ts val="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ts val="9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ЦЕПОЧКА БЛОКОВ ИНФОРМАЦИИ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  <a:ea typeface="DejaVu Sans"/>
                        <a:cs typeface="DejaVu Sans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ea typeface="DejaVu Sans"/>
                          <a:cs typeface="DejaVu Sans"/>
                        </a:rPr>
                        <a:t>АНОНИМИЗИРОВАННЫЕ РЕЗУЛЬТАТЫ ВОЛЕИЗЪЯВЛЕНИЯ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Прямоугольник 36"/>
          <p:cNvSpPr/>
          <p:nvPr/>
        </p:nvSpPr>
        <p:spPr>
          <a:xfrm>
            <a:off x="0" y="404813"/>
            <a:ext cx="11496675" cy="517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570" name="object 2"/>
          <p:cNvSpPr txBox="1">
            <a:spLocks noChangeArrowheads="1"/>
          </p:cNvSpPr>
          <p:nvPr/>
        </p:nvSpPr>
        <p:spPr bwMode="auto">
          <a:xfrm>
            <a:off x="839788" y="1700213"/>
            <a:ext cx="1028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9464" rIns="0" bIns="0">
            <a:spAutoFit/>
          </a:bodyPr>
          <a:lstStyle/>
          <a:p>
            <a:pPr marL="17463" defTabSz="1219200">
              <a:spcBef>
                <a:spcPts val="150"/>
              </a:spcBef>
            </a:pPr>
            <a:r>
              <a:rPr lang="ru-RU" sz="2000" b="1">
                <a:solidFill>
                  <a:schemeClr val="hlink"/>
                </a:solidFill>
                <a:cs typeface="DejaVu Sans"/>
              </a:rPr>
              <a:t>Данные</a:t>
            </a:r>
            <a:endParaRPr lang="ru-RU" sz="2000">
              <a:solidFill>
                <a:schemeClr val="hlink"/>
              </a:solidFill>
              <a:cs typeface="DejaVu Sans"/>
            </a:endParaRPr>
          </a:p>
        </p:txBody>
      </p:sp>
      <p:sp>
        <p:nvSpPr>
          <p:cNvPr id="109571" name="object 3"/>
          <p:cNvSpPr txBox="1">
            <a:spLocks noChangeArrowheads="1"/>
          </p:cNvSpPr>
          <p:nvPr/>
        </p:nvSpPr>
        <p:spPr bwMode="auto">
          <a:xfrm>
            <a:off x="433388" y="2041525"/>
            <a:ext cx="1816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618" rIns="0" bIns="0">
            <a:spAutoFit/>
          </a:bodyPr>
          <a:lstStyle/>
          <a:p>
            <a:pPr marL="17463" defTabSz="1219200">
              <a:spcBef>
                <a:spcPts val="150"/>
              </a:spcBef>
            </a:pPr>
            <a:r>
              <a:rPr lang="ru-RU" sz="2000" b="1">
                <a:solidFill>
                  <a:schemeClr val="hlink"/>
                </a:solidFill>
                <a:cs typeface="DejaVu Sans"/>
              </a:rPr>
              <a:t>об итогах ДЭГ</a:t>
            </a:r>
            <a:endParaRPr lang="ru-RU" sz="2000">
              <a:solidFill>
                <a:schemeClr val="hlink"/>
              </a:solidFill>
              <a:cs typeface="DejaVu Sans"/>
            </a:endParaRPr>
          </a:p>
        </p:txBody>
      </p:sp>
      <p:grpSp>
        <p:nvGrpSpPr>
          <p:cNvPr id="109572" name="object 4"/>
          <p:cNvGrpSpPr>
            <a:grpSpLocks/>
          </p:cNvGrpSpPr>
          <p:nvPr/>
        </p:nvGrpSpPr>
        <p:grpSpPr bwMode="auto">
          <a:xfrm>
            <a:off x="849313" y="2366963"/>
            <a:ext cx="1822450" cy="1598612"/>
            <a:chOff x="637031" y="1777238"/>
            <a:chExt cx="1366520" cy="1201420"/>
          </a:xfrm>
        </p:grpSpPr>
        <p:pic>
          <p:nvPicPr>
            <p:cNvPr id="109602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9375" y="2520776"/>
              <a:ext cx="977534" cy="313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603" name="object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7031" y="1911096"/>
              <a:ext cx="755904" cy="871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604" name="object 7"/>
            <p:cNvSpPr>
              <a:spLocks/>
            </p:cNvSpPr>
            <p:nvPr/>
          </p:nvSpPr>
          <p:spPr bwMode="auto">
            <a:xfrm>
              <a:off x="1491234" y="1789938"/>
              <a:ext cx="499745" cy="255904"/>
            </a:xfrm>
            <a:custGeom>
              <a:avLst/>
              <a:gdLst>
                <a:gd name="T0" fmla="*/ 452382 w 499744"/>
                <a:gd name="T1" fmla="*/ 0 h 255905"/>
                <a:gd name="T2" fmla="*/ 459749 w 499744"/>
                <a:gd name="T3" fmla="*/ 16256 h 255905"/>
                <a:gd name="T4" fmla="*/ 0 w 499744"/>
                <a:gd name="T5" fmla="*/ 222876 h 255905"/>
                <a:gd name="T6" fmla="*/ 14604 w 499744"/>
                <a:gd name="T7" fmla="*/ 255515 h 255905"/>
                <a:gd name="T8" fmla="*/ 474354 w 499744"/>
                <a:gd name="T9" fmla="*/ 48895 h 255905"/>
                <a:gd name="T10" fmla="*/ 481719 w 499744"/>
                <a:gd name="T11" fmla="*/ 65150 h 255905"/>
                <a:gd name="T12" fmla="*/ 499626 w 499744"/>
                <a:gd name="T13" fmla="*/ 17907 h 255905"/>
                <a:gd name="T14" fmla="*/ 452382 w 499744"/>
                <a:gd name="T15" fmla="*/ 0 h 2559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9744"/>
                <a:gd name="T25" fmla="*/ 0 h 255905"/>
                <a:gd name="T26" fmla="*/ 499744 w 499744"/>
                <a:gd name="T27" fmla="*/ 255905 h 2559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9744" h="255905">
                  <a:moveTo>
                    <a:pt x="452373" y="0"/>
                  </a:moveTo>
                  <a:lnTo>
                    <a:pt x="459740" y="16256"/>
                  </a:lnTo>
                  <a:lnTo>
                    <a:pt x="0" y="222885"/>
                  </a:lnTo>
                  <a:lnTo>
                    <a:pt x="14604" y="255524"/>
                  </a:lnTo>
                  <a:lnTo>
                    <a:pt x="474345" y="48895"/>
                  </a:lnTo>
                  <a:lnTo>
                    <a:pt x="481710" y="65150"/>
                  </a:lnTo>
                  <a:lnTo>
                    <a:pt x="499617" y="17907"/>
                  </a:lnTo>
                  <a:lnTo>
                    <a:pt x="452373" y="0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9605" name="object 8"/>
            <p:cNvSpPr>
              <a:spLocks/>
            </p:cNvSpPr>
            <p:nvPr/>
          </p:nvSpPr>
          <p:spPr bwMode="auto">
            <a:xfrm>
              <a:off x="1491234" y="1789938"/>
              <a:ext cx="499745" cy="255904"/>
            </a:xfrm>
            <a:custGeom>
              <a:avLst/>
              <a:gdLst>
                <a:gd name="T0" fmla="*/ 14604 w 499744"/>
                <a:gd name="T1" fmla="*/ 255515 h 255905"/>
                <a:gd name="T2" fmla="*/ 474354 w 499744"/>
                <a:gd name="T3" fmla="*/ 48895 h 255905"/>
                <a:gd name="T4" fmla="*/ 481719 w 499744"/>
                <a:gd name="T5" fmla="*/ 65150 h 255905"/>
                <a:gd name="T6" fmla="*/ 499626 w 499744"/>
                <a:gd name="T7" fmla="*/ 17907 h 255905"/>
                <a:gd name="T8" fmla="*/ 452382 w 499744"/>
                <a:gd name="T9" fmla="*/ 0 h 255905"/>
                <a:gd name="T10" fmla="*/ 459749 w 499744"/>
                <a:gd name="T11" fmla="*/ 16256 h 255905"/>
                <a:gd name="T12" fmla="*/ 0 w 499744"/>
                <a:gd name="T13" fmla="*/ 222876 h 255905"/>
                <a:gd name="T14" fmla="*/ 14604 w 499744"/>
                <a:gd name="T15" fmla="*/ 255515 h 2559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9744"/>
                <a:gd name="T25" fmla="*/ 0 h 255905"/>
                <a:gd name="T26" fmla="*/ 499744 w 499744"/>
                <a:gd name="T27" fmla="*/ 255905 h 2559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9744" h="255905">
                  <a:moveTo>
                    <a:pt x="14604" y="255524"/>
                  </a:moveTo>
                  <a:lnTo>
                    <a:pt x="474345" y="48895"/>
                  </a:lnTo>
                  <a:lnTo>
                    <a:pt x="481710" y="65150"/>
                  </a:lnTo>
                  <a:lnTo>
                    <a:pt x="499617" y="17907"/>
                  </a:lnTo>
                  <a:lnTo>
                    <a:pt x="452373" y="0"/>
                  </a:lnTo>
                  <a:lnTo>
                    <a:pt x="459740" y="16256"/>
                  </a:lnTo>
                  <a:lnTo>
                    <a:pt x="0" y="222885"/>
                  </a:lnTo>
                  <a:lnTo>
                    <a:pt x="14604" y="255524"/>
                  </a:lnTo>
                  <a:close/>
                </a:path>
              </a:pathLst>
            </a:custGeom>
            <a:noFill/>
            <a:ln w="25400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9606" name="object 9"/>
            <p:cNvSpPr>
              <a:spLocks/>
            </p:cNvSpPr>
            <p:nvPr/>
          </p:nvSpPr>
          <p:spPr bwMode="auto">
            <a:xfrm>
              <a:off x="1493012" y="2676398"/>
              <a:ext cx="481965" cy="289560"/>
            </a:xfrm>
            <a:custGeom>
              <a:avLst/>
              <a:gdLst>
                <a:gd name="T0" fmla="*/ 17144 w 481964"/>
                <a:gd name="T1" fmla="*/ 0 h 289560"/>
                <a:gd name="T2" fmla="*/ 0 w 481964"/>
                <a:gd name="T3" fmla="*/ 31368 h 289560"/>
                <a:gd name="T4" fmla="*/ 442096 w 481964"/>
                <a:gd name="T5" fmla="*/ 273557 h 289560"/>
                <a:gd name="T6" fmla="*/ 433459 w 481964"/>
                <a:gd name="T7" fmla="*/ 289178 h 289560"/>
                <a:gd name="T8" fmla="*/ 481973 w 481964"/>
                <a:gd name="T9" fmla="*/ 275081 h 289560"/>
                <a:gd name="T10" fmla="*/ 467877 w 481964"/>
                <a:gd name="T11" fmla="*/ 226568 h 289560"/>
                <a:gd name="T12" fmla="*/ 459240 w 481964"/>
                <a:gd name="T13" fmla="*/ 242188 h 289560"/>
                <a:gd name="T14" fmla="*/ 17144 w 481964"/>
                <a:gd name="T15" fmla="*/ 0 h 289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1964"/>
                <a:gd name="T25" fmla="*/ 0 h 289560"/>
                <a:gd name="T26" fmla="*/ 481964 w 481964"/>
                <a:gd name="T27" fmla="*/ 289560 h 289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1964" h="289560">
                  <a:moveTo>
                    <a:pt x="17144" y="0"/>
                  </a:moveTo>
                  <a:lnTo>
                    <a:pt x="0" y="31368"/>
                  </a:lnTo>
                  <a:lnTo>
                    <a:pt x="442087" y="273557"/>
                  </a:lnTo>
                  <a:lnTo>
                    <a:pt x="433450" y="289178"/>
                  </a:lnTo>
                  <a:lnTo>
                    <a:pt x="481964" y="275081"/>
                  </a:lnTo>
                  <a:lnTo>
                    <a:pt x="467868" y="226568"/>
                  </a:lnTo>
                  <a:lnTo>
                    <a:pt x="459231" y="242188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9607" name="object 10"/>
            <p:cNvSpPr>
              <a:spLocks/>
            </p:cNvSpPr>
            <p:nvPr/>
          </p:nvSpPr>
          <p:spPr bwMode="auto">
            <a:xfrm>
              <a:off x="1493012" y="2676398"/>
              <a:ext cx="481965" cy="289560"/>
            </a:xfrm>
            <a:custGeom>
              <a:avLst/>
              <a:gdLst>
                <a:gd name="T0" fmla="*/ 0 w 481964"/>
                <a:gd name="T1" fmla="*/ 31368 h 289560"/>
                <a:gd name="T2" fmla="*/ 442096 w 481964"/>
                <a:gd name="T3" fmla="*/ 273557 h 289560"/>
                <a:gd name="T4" fmla="*/ 433459 w 481964"/>
                <a:gd name="T5" fmla="*/ 289178 h 289560"/>
                <a:gd name="T6" fmla="*/ 481973 w 481964"/>
                <a:gd name="T7" fmla="*/ 275081 h 289560"/>
                <a:gd name="T8" fmla="*/ 467877 w 481964"/>
                <a:gd name="T9" fmla="*/ 226568 h 289560"/>
                <a:gd name="T10" fmla="*/ 459240 w 481964"/>
                <a:gd name="T11" fmla="*/ 242188 h 289560"/>
                <a:gd name="T12" fmla="*/ 17144 w 481964"/>
                <a:gd name="T13" fmla="*/ 0 h 289560"/>
                <a:gd name="T14" fmla="*/ 0 w 481964"/>
                <a:gd name="T15" fmla="*/ 31368 h 2895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1964"/>
                <a:gd name="T25" fmla="*/ 0 h 289560"/>
                <a:gd name="T26" fmla="*/ 481964 w 481964"/>
                <a:gd name="T27" fmla="*/ 289560 h 289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1964" h="289560">
                  <a:moveTo>
                    <a:pt x="0" y="31368"/>
                  </a:moveTo>
                  <a:lnTo>
                    <a:pt x="442087" y="273557"/>
                  </a:lnTo>
                  <a:lnTo>
                    <a:pt x="433450" y="289178"/>
                  </a:lnTo>
                  <a:lnTo>
                    <a:pt x="481964" y="275081"/>
                  </a:lnTo>
                  <a:lnTo>
                    <a:pt x="467868" y="226568"/>
                  </a:lnTo>
                  <a:lnTo>
                    <a:pt x="459231" y="242188"/>
                  </a:lnTo>
                  <a:lnTo>
                    <a:pt x="17144" y="0"/>
                  </a:lnTo>
                  <a:lnTo>
                    <a:pt x="0" y="31368"/>
                  </a:lnTo>
                  <a:close/>
                </a:path>
              </a:pathLst>
            </a:custGeom>
            <a:noFill/>
            <a:ln w="25400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9573" name="object 11"/>
          <p:cNvSpPr txBox="1">
            <a:spLocks noChangeArrowheads="1"/>
          </p:cNvSpPr>
          <p:nvPr/>
        </p:nvSpPr>
        <p:spPr bwMode="auto">
          <a:xfrm>
            <a:off x="806450" y="3832225"/>
            <a:ext cx="1104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618" rIns="0" bIns="0">
            <a:spAutoFit/>
          </a:bodyPr>
          <a:lstStyle/>
          <a:p>
            <a:pPr marL="17463" defTabSz="1219200">
              <a:spcBef>
                <a:spcPts val="150"/>
              </a:spcBef>
            </a:pPr>
            <a:r>
              <a:rPr lang="ru-RU" sz="2000" b="1">
                <a:cs typeface="DejaVu Sans"/>
              </a:rPr>
              <a:t>ПТК ДЭГ</a:t>
            </a:r>
            <a:endParaRPr lang="ru-RU" sz="2000">
              <a:cs typeface="DejaVu Sans"/>
            </a:endParaRPr>
          </a:p>
        </p:txBody>
      </p:sp>
      <p:pic>
        <p:nvPicPr>
          <p:cNvPr id="109574" name="object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1613" y="3689350"/>
            <a:ext cx="763587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9575" name="object 13"/>
          <p:cNvGrpSpPr>
            <a:grpSpLocks/>
          </p:cNvGrpSpPr>
          <p:nvPr/>
        </p:nvGrpSpPr>
        <p:grpSpPr bwMode="auto">
          <a:xfrm>
            <a:off x="3678238" y="1919288"/>
            <a:ext cx="3243262" cy="768350"/>
            <a:chOff x="2758439" y="1441703"/>
            <a:chExt cx="2432685" cy="576580"/>
          </a:xfrm>
        </p:grpSpPr>
        <p:sp>
          <p:nvSpPr>
            <p:cNvPr id="109596" name="object 14"/>
            <p:cNvSpPr>
              <a:spLocks/>
            </p:cNvSpPr>
            <p:nvPr/>
          </p:nvSpPr>
          <p:spPr bwMode="auto">
            <a:xfrm>
              <a:off x="2770631" y="1700783"/>
              <a:ext cx="539750" cy="73660"/>
            </a:xfrm>
            <a:custGeom>
              <a:avLst/>
              <a:gdLst>
                <a:gd name="T0" fmla="*/ 502919 w 539750"/>
                <a:gd name="T1" fmla="*/ 0 h 73660"/>
                <a:gd name="T2" fmla="*/ 502919 w 539750"/>
                <a:gd name="T3" fmla="*/ 18287 h 73660"/>
                <a:gd name="T4" fmla="*/ 0 w 539750"/>
                <a:gd name="T5" fmla="*/ 18287 h 73660"/>
                <a:gd name="T6" fmla="*/ 0 w 539750"/>
                <a:gd name="T7" fmla="*/ 54863 h 73660"/>
                <a:gd name="T8" fmla="*/ 502919 w 539750"/>
                <a:gd name="T9" fmla="*/ 54863 h 73660"/>
                <a:gd name="T10" fmla="*/ 502919 w 539750"/>
                <a:gd name="T11" fmla="*/ 73151 h 73660"/>
                <a:gd name="T12" fmla="*/ 539495 w 539750"/>
                <a:gd name="T13" fmla="*/ 36575 h 73660"/>
                <a:gd name="T14" fmla="*/ 502919 w 539750"/>
                <a:gd name="T15" fmla="*/ 0 h 736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9750"/>
                <a:gd name="T25" fmla="*/ 0 h 73660"/>
                <a:gd name="T26" fmla="*/ 539750 w 539750"/>
                <a:gd name="T27" fmla="*/ 73660 h 736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9750" h="73660">
                  <a:moveTo>
                    <a:pt x="502919" y="0"/>
                  </a:moveTo>
                  <a:lnTo>
                    <a:pt x="502919" y="18287"/>
                  </a:lnTo>
                  <a:lnTo>
                    <a:pt x="0" y="18287"/>
                  </a:lnTo>
                  <a:lnTo>
                    <a:pt x="0" y="54863"/>
                  </a:lnTo>
                  <a:lnTo>
                    <a:pt x="502919" y="54863"/>
                  </a:lnTo>
                  <a:lnTo>
                    <a:pt x="502919" y="73151"/>
                  </a:lnTo>
                  <a:lnTo>
                    <a:pt x="539495" y="36575"/>
                  </a:lnTo>
                  <a:lnTo>
                    <a:pt x="502919" y="0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9597" name="object 15"/>
            <p:cNvSpPr>
              <a:spLocks/>
            </p:cNvSpPr>
            <p:nvPr/>
          </p:nvSpPr>
          <p:spPr bwMode="auto">
            <a:xfrm>
              <a:off x="2770631" y="1700783"/>
              <a:ext cx="539750" cy="73660"/>
            </a:xfrm>
            <a:custGeom>
              <a:avLst/>
              <a:gdLst>
                <a:gd name="T0" fmla="*/ 0 w 539750"/>
                <a:gd name="T1" fmla="*/ 18287 h 73660"/>
                <a:gd name="T2" fmla="*/ 502919 w 539750"/>
                <a:gd name="T3" fmla="*/ 18287 h 73660"/>
                <a:gd name="T4" fmla="*/ 502919 w 539750"/>
                <a:gd name="T5" fmla="*/ 0 h 73660"/>
                <a:gd name="T6" fmla="*/ 539495 w 539750"/>
                <a:gd name="T7" fmla="*/ 36575 h 73660"/>
                <a:gd name="T8" fmla="*/ 502919 w 539750"/>
                <a:gd name="T9" fmla="*/ 73151 h 73660"/>
                <a:gd name="T10" fmla="*/ 502919 w 539750"/>
                <a:gd name="T11" fmla="*/ 54863 h 73660"/>
                <a:gd name="T12" fmla="*/ 0 w 539750"/>
                <a:gd name="T13" fmla="*/ 54863 h 73660"/>
                <a:gd name="T14" fmla="*/ 0 w 539750"/>
                <a:gd name="T15" fmla="*/ 18287 h 736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9750"/>
                <a:gd name="T25" fmla="*/ 0 h 73660"/>
                <a:gd name="T26" fmla="*/ 539750 w 539750"/>
                <a:gd name="T27" fmla="*/ 73660 h 736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9750" h="73660">
                  <a:moveTo>
                    <a:pt x="0" y="18287"/>
                  </a:moveTo>
                  <a:lnTo>
                    <a:pt x="502919" y="18287"/>
                  </a:lnTo>
                  <a:lnTo>
                    <a:pt x="502919" y="0"/>
                  </a:lnTo>
                  <a:lnTo>
                    <a:pt x="539495" y="36575"/>
                  </a:lnTo>
                  <a:lnTo>
                    <a:pt x="502919" y="73151"/>
                  </a:lnTo>
                  <a:lnTo>
                    <a:pt x="502919" y="54863"/>
                  </a:lnTo>
                  <a:lnTo>
                    <a:pt x="0" y="54863"/>
                  </a:lnTo>
                  <a:lnTo>
                    <a:pt x="0" y="18287"/>
                  </a:lnTo>
                  <a:close/>
                </a:path>
              </a:pathLst>
            </a:custGeom>
            <a:noFill/>
            <a:ln w="24383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09598" name="object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61359" y="1441703"/>
              <a:ext cx="688848" cy="576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99" name="object 17"/>
            <p:cNvSpPr>
              <a:spLocks/>
            </p:cNvSpPr>
            <p:nvPr/>
          </p:nvSpPr>
          <p:spPr bwMode="auto">
            <a:xfrm>
              <a:off x="3995927" y="1691639"/>
              <a:ext cx="539750" cy="73660"/>
            </a:xfrm>
            <a:custGeom>
              <a:avLst/>
              <a:gdLst>
                <a:gd name="T0" fmla="*/ 502920 w 539750"/>
                <a:gd name="T1" fmla="*/ 0 h 73660"/>
                <a:gd name="T2" fmla="*/ 502920 w 539750"/>
                <a:gd name="T3" fmla="*/ 18287 h 73660"/>
                <a:gd name="T4" fmla="*/ 0 w 539750"/>
                <a:gd name="T5" fmla="*/ 18287 h 73660"/>
                <a:gd name="T6" fmla="*/ 0 w 539750"/>
                <a:gd name="T7" fmla="*/ 54863 h 73660"/>
                <a:gd name="T8" fmla="*/ 502920 w 539750"/>
                <a:gd name="T9" fmla="*/ 54863 h 73660"/>
                <a:gd name="T10" fmla="*/ 502920 w 539750"/>
                <a:gd name="T11" fmla="*/ 73151 h 73660"/>
                <a:gd name="T12" fmla="*/ 539496 w 539750"/>
                <a:gd name="T13" fmla="*/ 36575 h 73660"/>
                <a:gd name="T14" fmla="*/ 502920 w 539750"/>
                <a:gd name="T15" fmla="*/ 0 h 736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9750"/>
                <a:gd name="T25" fmla="*/ 0 h 73660"/>
                <a:gd name="T26" fmla="*/ 539750 w 539750"/>
                <a:gd name="T27" fmla="*/ 73660 h 736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9750" h="73660">
                  <a:moveTo>
                    <a:pt x="502920" y="0"/>
                  </a:moveTo>
                  <a:lnTo>
                    <a:pt x="502920" y="18287"/>
                  </a:lnTo>
                  <a:lnTo>
                    <a:pt x="0" y="18287"/>
                  </a:lnTo>
                  <a:lnTo>
                    <a:pt x="0" y="54863"/>
                  </a:lnTo>
                  <a:lnTo>
                    <a:pt x="502920" y="54863"/>
                  </a:lnTo>
                  <a:lnTo>
                    <a:pt x="502920" y="73151"/>
                  </a:lnTo>
                  <a:lnTo>
                    <a:pt x="539496" y="36575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9600" name="object 18"/>
            <p:cNvSpPr>
              <a:spLocks/>
            </p:cNvSpPr>
            <p:nvPr/>
          </p:nvSpPr>
          <p:spPr bwMode="auto">
            <a:xfrm>
              <a:off x="3995927" y="1691639"/>
              <a:ext cx="539750" cy="73660"/>
            </a:xfrm>
            <a:custGeom>
              <a:avLst/>
              <a:gdLst>
                <a:gd name="T0" fmla="*/ 0 w 539750"/>
                <a:gd name="T1" fmla="*/ 18287 h 73660"/>
                <a:gd name="T2" fmla="*/ 502920 w 539750"/>
                <a:gd name="T3" fmla="*/ 18287 h 73660"/>
                <a:gd name="T4" fmla="*/ 502920 w 539750"/>
                <a:gd name="T5" fmla="*/ 0 h 73660"/>
                <a:gd name="T6" fmla="*/ 539496 w 539750"/>
                <a:gd name="T7" fmla="*/ 36575 h 73660"/>
                <a:gd name="T8" fmla="*/ 502920 w 539750"/>
                <a:gd name="T9" fmla="*/ 73151 h 73660"/>
                <a:gd name="T10" fmla="*/ 502920 w 539750"/>
                <a:gd name="T11" fmla="*/ 54863 h 73660"/>
                <a:gd name="T12" fmla="*/ 0 w 539750"/>
                <a:gd name="T13" fmla="*/ 54863 h 73660"/>
                <a:gd name="T14" fmla="*/ 0 w 539750"/>
                <a:gd name="T15" fmla="*/ 18287 h 736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9750"/>
                <a:gd name="T25" fmla="*/ 0 h 73660"/>
                <a:gd name="T26" fmla="*/ 539750 w 539750"/>
                <a:gd name="T27" fmla="*/ 73660 h 736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9750" h="73660">
                  <a:moveTo>
                    <a:pt x="0" y="18287"/>
                  </a:moveTo>
                  <a:lnTo>
                    <a:pt x="502920" y="18287"/>
                  </a:lnTo>
                  <a:lnTo>
                    <a:pt x="502920" y="0"/>
                  </a:lnTo>
                  <a:lnTo>
                    <a:pt x="539496" y="36575"/>
                  </a:lnTo>
                  <a:lnTo>
                    <a:pt x="502920" y="73151"/>
                  </a:lnTo>
                  <a:lnTo>
                    <a:pt x="502920" y="54863"/>
                  </a:lnTo>
                  <a:lnTo>
                    <a:pt x="0" y="54863"/>
                  </a:lnTo>
                  <a:lnTo>
                    <a:pt x="0" y="18287"/>
                  </a:lnTo>
                  <a:close/>
                </a:path>
              </a:pathLst>
            </a:custGeom>
            <a:noFill/>
            <a:ln w="24383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109601" name="object 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98847" y="1441703"/>
              <a:ext cx="691896" cy="576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9576" name="object 20"/>
          <p:cNvSpPr txBox="1">
            <a:spLocks noChangeArrowheads="1"/>
          </p:cNvSpPr>
          <p:nvPr/>
        </p:nvSpPr>
        <p:spPr bwMode="auto">
          <a:xfrm>
            <a:off x="2700338" y="2681288"/>
            <a:ext cx="10398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618" rIns="0" bIns="0">
            <a:spAutoFit/>
          </a:bodyPr>
          <a:lstStyle/>
          <a:p>
            <a:pPr marL="17463" defTabSz="1219200">
              <a:spcBef>
                <a:spcPts val="150"/>
              </a:spcBef>
            </a:pPr>
            <a:r>
              <a:rPr lang="ru-RU" sz="2000" b="1">
                <a:cs typeface="DejaVu Sans"/>
              </a:rPr>
              <a:t>ИКСРФ*</a:t>
            </a:r>
            <a:endParaRPr lang="ru-RU" sz="2000">
              <a:cs typeface="DejaVu Sans"/>
            </a:endParaRPr>
          </a:p>
        </p:txBody>
      </p:sp>
      <p:pic>
        <p:nvPicPr>
          <p:cNvPr id="109577" name="object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8450" y="1836738"/>
            <a:ext cx="763588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8" name="object 22"/>
          <p:cNvSpPr txBox="1">
            <a:spLocks noChangeArrowheads="1"/>
          </p:cNvSpPr>
          <p:nvPr/>
        </p:nvSpPr>
        <p:spPr bwMode="auto">
          <a:xfrm>
            <a:off x="2605088" y="4546600"/>
            <a:ext cx="10398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9464" rIns="0" bIns="0">
            <a:spAutoFit/>
          </a:bodyPr>
          <a:lstStyle/>
          <a:p>
            <a:pPr marL="17463" defTabSz="1219200">
              <a:spcBef>
                <a:spcPts val="150"/>
              </a:spcBef>
            </a:pPr>
            <a:r>
              <a:rPr lang="ru-RU" sz="2000" b="1">
                <a:cs typeface="DejaVu Sans"/>
              </a:rPr>
              <a:t>ТИК*</a:t>
            </a:r>
            <a:endParaRPr lang="ru-RU" sz="2000">
              <a:cs typeface="DejaVu Sans"/>
            </a:endParaRPr>
          </a:p>
        </p:txBody>
      </p:sp>
      <p:pic>
        <p:nvPicPr>
          <p:cNvPr id="109579" name="object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3250" y="3787775"/>
            <a:ext cx="7127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0" name="object 24"/>
          <p:cNvSpPr txBox="1">
            <a:spLocks noChangeArrowheads="1"/>
          </p:cNvSpPr>
          <p:nvPr/>
        </p:nvSpPr>
        <p:spPr bwMode="auto">
          <a:xfrm>
            <a:off x="3657600" y="4568825"/>
            <a:ext cx="17319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925" rIns="0" bIns="0">
            <a:spAutoFit/>
          </a:bodyPr>
          <a:lstStyle/>
          <a:p>
            <a:pPr algn="ctr" defTabSz="1219200">
              <a:spcBef>
                <a:spcPts val="138"/>
              </a:spcBef>
            </a:pPr>
            <a:r>
              <a:rPr lang="ru-RU" sz="1600" b="1">
                <a:cs typeface="DejaVu Sans"/>
              </a:rPr>
              <a:t>Протокол ДЭГ</a:t>
            </a:r>
            <a:endParaRPr lang="ru-RU" sz="1600">
              <a:cs typeface="DejaVu Sans"/>
            </a:endParaRPr>
          </a:p>
          <a:p>
            <a:pPr algn="ctr" defTabSz="1219200"/>
            <a:r>
              <a:rPr lang="ru-RU" sz="1500">
                <a:cs typeface="DejaVu Sans"/>
              </a:rPr>
              <a:t>по избирательному округу</a:t>
            </a:r>
          </a:p>
        </p:txBody>
      </p:sp>
      <p:grpSp>
        <p:nvGrpSpPr>
          <p:cNvPr id="109581" name="object 25"/>
          <p:cNvGrpSpPr>
            <a:grpSpLocks/>
          </p:cNvGrpSpPr>
          <p:nvPr/>
        </p:nvGrpSpPr>
        <p:grpSpPr bwMode="auto">
          <a:xfrm>
            <a:off x="3582988" y="4106863"/>
            <a:ext cx="754062" cy="127000"/>
            <a:chOff x="2688335" y="3084575"/>
            <a:chExt cx="563880" cy="94615"/>
          </a:xfrm>
        </p:grpSpPr>
        <p:sp>
          <p:nvSpPr>
            <p:cNvPr id="109594" name="object 26"/>
            <p:cNvSpPr>
              <a:spLocks/>
            </p:cNvSpPr>
            <p:nvPr/>
          </p:nvSpPr>
          <p:spPr bwMode="auto">
            <a:xfrm>
              <a:off x="2700527" y="3096767"/>
              <a:ext cx="539750" cy="70485"/>
            </a:xfrm>
            <a:custGeom>
              <a:avLst/>
              <a:gdLst>
                <a:gd name="T0" fmla="*/ 504444 w 539750"/>
                <a:gd name="T1" fmla="*/ 0 h 70485"/>
                <a:gd name="T2" fmla="*/ 504444 w 539750"/>
                <a:gd name="T3" fmla="*/ 17525 h 70485"/>
                <a:gd name="T4" fmla="*/ 0 w 539750"/>
                <a:gd name="T5" fmla="*/ 17525 h 70485"/>
                <a:gd name="T6" fmla="*/ 0 w 539750"/>
                <a:gd name="T7" fmla="*/ 52578 h 70485"/>
                <a:gd name="T8" fmla="*/ 504444 w 539750"/>
                <a:gd name="T9" fmla="*/ 52578 h 70485"/>
                <a:gd name="T10" fmla="*/ 504444 w 539750"/>
                <a:gd name="T11" fmla="*/ 70104 h 70485"/>
                <a:gd name="T12" fmla="*/ 539496 w 539750"/>
                <a:gd name="T13" fmla="*/ 35051 h 70485"/>
                <a:gd name="T14" fmla="*/ 504444 w 539750"/>
                <a:gd name="T15" fmla="*/ 0 h 704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9750"/>
                <a:gd name="T25" fmla="*/ 0 h 70485"/>
                <a:gd name="T26" fmla="*/ 539750 w 539750"/>
                <a:gd name="T27" fmla="*/ 70485 h 704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9750" h="70485">
                  <a:moveTo>
                    <a:pt x="504444" y="0"/>
                  </a:moveTo>
                  <a:lnTo>
                    <a:pt x="504444" y="17525"/>
                  </a:lnTo>
                  <a:lnTo>
                    <a:pt x="0" y="17525"/>
                  </a:lnTo>
                  <a:lnTo>
                    <a:pt x="0" y="52578"/>
                  </a:lnTo>
                  <a:lnTo>
                    <a:pt x="504444" y="52578"/>
                  </a:lnTo>
                  <a:lnTo>
                    <a:pt x="504444" y="70104"/>
                  </a:lnTo>
                  <a:lnTo>
                    <a:pt x="539496" y="35051"/>
                  </a:lnTo>
                  <a:lnTo>
                    <a:pt x="504444" y="0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9595" name="object 27"/>
            <p:cNvSpPr>
              <a:spLocks/>
            </p:cNvSpPr>
            <p:nvPr/>
          </p:nvSpPr>
          <p:spPr bwMode="auto">
            <a:xfrm>
              <a:off x="2700527" y="3096767"/>
              <a:ext cx="539750" cy="70485"/>
            </a:xfrm>
            <a:custGeom>
              <a:avLst/>
              <a:gdLst>
                <a:gd name="T0" fmla="*/ 0 w 539750"/>
                <a:gd name="T1" fmla="*/ 17525 h 70485"/>
                <a:gd name="T2" fmla="*/ 504444 w 539750"/>
                <a:gd name="T3" fmla="*/ 17525 h 70485"/>
                <a:gd name="T4" fmla="*/ 504444 w 539750"/>
                <a:gd name="T5" fmla="*/ 0 h 70485"/>
                <a:gd name="T6" fmla="*/ 539496 w 539750"/>
                <a:gd name="T7" fmla="*/ 35051 h 70485"/>
                <a:gd name="T8" fmla="*/ 504444 w 539750"/>
                <a:gd name="T9" fmla="*/ 70104 h 70485"/>
                <a:gd name="T10" fmla="*/ 504444 w 539750"/>
                <a:gd name="T11" fmla="*/ 52578 h 70485"/>
                <a:gd name="T12" fmla="*/ 0 w 539750"/>
                <a:gd name="T13" fmla="*/ 52578 h 70485"/>
                <a:gd name="T14" fmla="*/ 0 w 539750"/>
                <a:gd name="T15" fmla="*/ 17525 h 704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9750"/>
                <a:gd name="T25" fmla="*/ 0 h 70485"/>
                <a:gd name="T26" fmla="*/ 539750 w 539750"/>
                <a:gd name="T27" fmla="*/ 70485 h 704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9750" h="70485">
                  <a:moveTo>
                    <a:pt x="0" y="17525"/>
                  </a:moveTo>
                  <a:lnTo>
                    <a:pt x="504444" y="17525"/>
                  </a:lnTo>
                  <a:lnTo>
                    <a:pt x="504444" y="0"/>
                  </a:lnTo>
                  <a:lnTo>
                    <a:pt x="539496" y="35051"/>
                  </a:lnTo>
                  <a:lnTo>
                    <a:pt x="504444" y="70104"/>
                  </a:lnTo>
                  <a:lnTo>
                    <a:pt x="504444" y="52578"/>
                  </a:lnTo>
                  <a:lnTo>
                    <a:pt x="0" y="52578"/>
                  </a:lnTo>
                  <a:lnTo>
                    <a:pt x="0" y="17525"/>
                  </a:lnTo>
                  <a:close/>
                </a:path>
              </a:pathLst>
            </a:custGeom>
            <a:noFill/>
            <a:ln w="24384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09582" name="object 28"/>
          <p:cNvSpPr txBox="1">
            <a:spLocks noChangeArrowheads="1"/>
          </p:cNvSpPr>
          <p:nvPr/>
        </p:nvSpPr>
        <p:spPr bwMode="auto">
          <a:xfrm>
            <a:off x="3879850" y="2678113"/>
            <a:ext cx="3429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925" rIns="0" bIns="0">
            <a:spAutoFit/>
          </a:bodyPr>
          <a:lstStyle/>
          <a:p>
            <a:pPr marL="17463" defTabSz="1219200">
              <a:spcBef>
                <a:spcPts val="138"/>
              </a:spcBef>
              <a:tabLst>
                <a:tab pos="1651000" algn="l"/>
              </a:tabLst>
            </a:pPr>
            <a:r>
              <a:rPr lang="ru-RU" sz="1600" b="1">
                <a:cs typeface="DejaVu Sans"/>
              </a:rPr>
              <a:t>Протокол ДЭГ	Сводная таблица</a:t>
            </a:r>
            <a:endParaRPr lang="ru-RU" sz="1600">
              <a:cs typeface="DejaVu Sans"/>
            </a:endParaRPr>
          </a:p>
        </p:txBody>
      </p:sp>
      <p:sp>
        <p:nvSpPr>
          <p:cNvPr id="109583" name="object 29"/>
          <p:cNvSpPr txBox="1">
            <a:spLocks noChangeArrowheads="1"/>
          </p:cNvSpPr>
          <p:nvPr/>
        </p:nvSpPr>
        <p:spPr bwMode="auto">
          <a:xfrm>
            <a:off x="3741738" y="2921000"/>
            <a:ext cx="35401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7772" rIns="0" bIns="0">
            <a:spAutoFit/>
          </a:bodyPr>
          <a:lstStyle/>
          <a:p>
            <a:pPr marL="17463" defTabSz="1219200">
              <a:spcBef>
                <a:spcPts val="138"/>
              </a:spcBef>
            </a:pPr>
            <a:r>
              <a:rPr lang="ru-RU" sz="1500">
                <a:cs typeface="DejaVu Sans"/>
              </a:rPr>
              <a:t>по избирательному по избирательному</a:t>
            </a:r>
          </a:p>
        </p:txBody>
      </p:sp>
      <p:sp>
        <p:nvSpPr>
          <p:cNvPr id="109584" name="object 30"/>
          <p:cNvSpPr txBox="1">
            <a:spLocks noChangeArrowheads="1"/>
          </p:cNvSpPr>
          <p:nvPr/>
        </p:nvSpPr>
        <p:spPr bwMode="auto">
          <a:xfrm>
            <a:off x="4319588" y="3143250"/>
            <a:ext cx="23860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7772" rIns="0" bIns="0">
            <a:spAutoFit/>
          </a:bodyPr>
          <a:lstStyle/>
          <a:p>
            <a:pPr marL="17463" defTabSz="1219200">
              <a:spcBef>
                <a:spcPts val="138"/>
              </a:spcBef>
              <a:tabLst>
                <a:tab pos="1817688" algn="l"/>
              </a:tabLst>
            </a:pPr>
            <a:r>
              <a:rPr lang="ru-RU" sz="1500">
                <a:cs typeface="DejaVu Sans"/>
              </a:rPr>
              <a:t>округу	округу</a:t>
            </a:r>
          </a:p>
        </p:txBody>
      </p:sp>
      <p:grpSp>
        <p:nvGrpSpPr>
          <p:cNvPr id="109585" name="object 31"/>
          <p:cNvGrpSpPr>
            <a:grpSpLocks/>
          </p:cNvGrpSpPr>
          <p:nvPr/>
        </p:nvGrpSpPr>
        <p:grpSpPr bwMode="auto">
          <a:xfrm>
            <a:off x="5218113" y="4071938"/>
            <a:ext cx="750887" cy="128587"/>
            <a:chOff x="3913632" y="3057144"/>
            <a:chExt cx="563880" cy="97790"/>
          </a:xfrm>
        </p:grpSpPr>
        <p:sp>
          <p:nvSpPr>
            <p:cNvPr id="109592" name="object 32"/>
            <p:cNvSpPr>
              <a:spLocks/>
            </p:cNvSpPr>
            <p:nvPr/>
          </p:nvSpPr>
          <p:spPr bwMode="auto">
            <a:xfrm>
              <a:off x="3925824" y="3069336"/>
              <a:ext cx="539750" cy="73660"/>
            </a:xfrm>
            <a:custGeom>
              <a:avLst/>
              <a:gdLst>
                <a:gd name="T0" fmla="*/ 502920 w 539750"/>
                <a:gd name="T1" fmla="*/ 0 h 73660"/>
                <a:gd name="T2" fmla="*/ 502920 w 539750"/>
                <a:gd name="T3" fmla="*/ 18287 h 73660"/>
                <a:gd name="T4" fmla="*/ 0 w 539750"/>
                <a:gd name="T5" fmla="*/ 18287 h 73660"/>
                <a:gd name="T6" fmla="*/ 0 w 539750"/>
                <a:gd name="T7" fmla="*/ 54863 h 73660"/>
                <a:gd name="T8" fmla="*/ 502920 w 539750"/>
                <a:gd name="T9" fmla="*/ 54863 h 73660"/>
                <a:gd name="T10" fmla="*/ 502920 w 539750"/>
                <a:gd name="T11" fmla="*/ 73151 h 73660"/>
                <a:gd name="T12" fmla="*/ 539496 w 539750"/>
                <a:gd name="T13" fmla="*/ 36575 h 73660"/>
                <a:gd name="T14" fmla="*/ 502920 w 539750"/>
                <a:gd name="T15" fmla="*/ 0 h 736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9750"/>
                <a:gd name="T25" fmla="*/ 0 h 73660"/>
                <a:gd name="T26" fmla="*/ 539750 w 539750"/>
                <a:gd name="T27" fmla="*/ 73660 h 736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9750" h="73660">
                  <a:moveTo>
                    <a:pt x="502920" y="0"/>
                  </a:moveTo>
                  <a:lnTo>
                    <a:pt x="502920" y="18287"/>
                  </a:lnTo>
                  <a:lnTo>
                    <a:pt x="0" y="18287"/>
                  </a:lnTo>
                  <a:lnTo>
                    <a:pt x="0" y="54863"/>
                  </a:lnTo>
                  <a:lnTo>
                    <a:pt x="502920" y="54863"/>
                  </a:lnTo>
                  <a:lnTo>
                    <a:pt x="502920" y="73151"/>
                  </a:lnTo>
                  <a:lnTo>
                    <a:pt x="539496" y="36575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9593" name="object 33"/>
            <p:cNvSpPr>
              <a:spLocks/>
            </p:cNvSpPr>
            <p:nvPr/>
          </p:nvSpPr>
          <p:spPr bwMode="auto">
            <a:xfrm>
              <a:off x="3925824" y="3069336"/>
              <a:ext cx="539750" cy="73660"/>
            </a:xfrm>
            <a:custGeom>
              <a:avLst/>
              <a:gdLst>
                <a:gd name="T0" fmla="*/ 0 w 539750"/>
                <a:gd name="T1" fmla="*/ 18287 h 73660"/>
                <a:gd name="T2" fmla="*/ 502920 w 539750"/>
                <a:gd name="T3" fmla="*/ 18287 h 73660"/>
                <a:gd name="T4" fmla="*/ 502920 w 539750"/>
                <a:gd name="T5" fmla="*/ 0 h 73660"/>
                <a:gd name="T6" fmla="*/ 539496 w 539750"/>
                <a:gd name="T7" fmla="*/ 36575 h 73660"/>
                <a:gd name="T8" fmla="*/ 502920 w 539750"/>
                <a:gd name="T9" fmla="*/ 73151 h 73660"/>
                <a:gd name="T10" fmla="*/ 502920 w 539750"/>
                <a:gd name="T11" fmla="*/ 54863 h 73660"/>
                <a:gd name="T12" fmla="*/ 0 w 539750"/>
                <a:gd name="T13" fmla="*/ 54863 h 73660"/>
                <a:gd name="T14" fmla="*/ 0 w 539750"/>
                <a:gd name="T15" fmla="*/ 18287 h 736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9750"/>
                <a:gd name="T25" fmla="*/ 0 h 73660"/>
                <a:gd name="T26" fmla="*/ 539750 w 539750"/>
                <a:gd name="T27" fmla="*/ 73660 h 736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9750" h="73660">
                  <a:moveTo>
                    <a:pt x="0" y="18287"/>
                  </a:moveTo>
                  <a:lnTo>
                    <a:pt x="502920" y="18287"/>
                  </a:lnTo>
                  <a:lnTo>
                    <a:pt x="502920" y="0"/>
                  </a:lnTo>
                  <a:lnTo>
                    <a:pt x="539496" y="36575"/>
                  </a:lnTo>
                  <a:lnTo>
                    <a:pt x="502920" y="73151"/>
                  </a:lnTo>
                  <a:lnTo>
                    <a:pt x="502920" y="54863"/>
                  </a:lnTo>
                  <a:lnTo>
                    <a:pt x="0" y="54863"/>
                  </a:lnTo>
                  <a:lnTo>
                    <a:pt x="0" y="18287"/>
                  </a:lnTo>
                  <a:close/>
                </a:path>
              </a:pathLst>
            </a:custGeom>
            <a:noFill/>
            <a:ln w="24383">
              <a:solidFill>
                <a:srgbClr val="4F81B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109586" name="object 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7438" y="3716338"/>
            <a:ext cx="71755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7" name="object 35"/>
          <p:cNvSpPr txBox="1">
            <a:spLocks noChangeArrowheads="1"/>
          </p:cNvSpPr>
          <p:nvPr/>
        </p:nvSpPr>
        <p:spPr bwMode="auto">
          <a:xfrm>
            <a:off x="5632450" y="4556125"/>
            <a:ext cx="17907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925" rIns="0" bIns="0">
            <a:spAutoFit/>
          </a:bodyPr>
          <a:lstStyle/>
          <a:p>
            <a:pPr marL="14288" algn="ctr" defTabSz="1219200">
              <a:spcBef>
                <a:spcPts val="138"/>
              </a:spcBef>
            </a:pPr>
            <a:r>
              <a:rPr lang="ru-RU" sz="1600" b="1">
                <a:cs typeface="DejaVu Sans"/>
              </a:rPr>
              <a:t>Сводная таблица </a:t>
            </a:r>
            <a:r>
              <a:rPr lang="ru-RU" sz="1500">
                <a:cs typeface="DejaVu Sans"/>
              </a:rPr>
              <a:t>по избирательному округу</a:t>
            </a:r>
          </a:p>
        </p:txBody>
      </p:sp>
      <p:sp>
        <p:nvSpPr>
          <p:cNvPr id="109588" name="object 38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10382250" cy="661987"/>
          </a:xfrm>
        </p:spPr>
        <p:txBody>
          <a:bodyPr tIns="235260" anchor="t">
            <a:spAutoFit/>
          </a:bodyPr>
          <a:lstStyle/>
          <a:p>
            <a:pPr marL="161925" algn="l" eaLnBrk="1" hangingPunct="1">
              <a:spcBef>
                <a:spcPts val="113"/>
              </a:spcBef>
            </a:pPr>
            <a:r>
              <a:rPr lang="ru-RU" sz="2800" b="1" smtClean="0">
                <a:solidFill>
                  <a:schemeClr val="hlink"/>
                </a:solidFill>
                <a:cs typeface="Arial" charset="0"/>
              </a:rPr>
              <a:t>ДАННЫЕ ОБ ИТОГАХ ДЭГ</a:t>
            </a:r>
          </a:p>
        </p:txBody>
      </p:sp>
      <p:sp>
        <p:nvSpPr>
          <p:cNvPr id="109589" name="object 39"/>
          <p:cNvSpPr>
            <a:spLocks noGrp="1"/>
          </p:cNvSpPr>
          <p:nvPr>
            <p:ph sz="half" idx="4294967295"/>
          </p:nvPr>
        </p:nvSpPr>
        <p:spPr bwMode="auto">
          <a:xfrm>
            <a:off x="7680325" y="1268413"/>
            <a:ext cx="4103688" cy="5180012"/>
          </a:xfrm>
          <a:noFill/>
          <a:ln w="9525"/>
        </p:spPr>
        <p:txBody>
          <a:bodyPr vert="horz" wrap="square" tIns="18618" numCol="1" anchorCtr="0" compatLnSpc="1">
            <a:prstTxWarp prst="textNoShape">
              <a:avLst/>
            </a:prstTxWarp>
            <a:spAutoFit/>
          </a:bodyPr>
          <a:lstStyle/>
          <a:p>
            <a:pPr marL="12700" indent="0" eaLnBrk="1" hangingPunct="1">
              <a:spcBef>
                <a:spcPts val="113"/>
              </a:spcBef>
              <a:buFontTx/>
              <a:buNone/>
            </a:pPr>
            <a:r>
              <a:rPr lang="ru-RU" sz="1400" smtClean="0">
                <a:solidFill>
                  <a:schemeClr val="hlink"/>
                </a:solidFill>
                <a:cs typeface="Arial" charset="0"/>
              </a:rPr>
              <a:t>ИКСРФ (ТИК)*</a:t>
            </a:r>
          </a:p>
          <a:p>
            <a:pPr marL="12700" indent="0" eaLnBrk="1" hangingPunct="1">
              <a:spcBef>
                <a:spcPts val="113"/>
              </a:spcBef>
            </a:pPr>
            <a:endParaRPr lang="ru-RU" sz="1400" smtClean="0">
              <a:solidFill>
                <a:schemeClr val="hlink"/>
              </a:solidFill>
              <a:cs typeface="Arial" charset="0"/>
            </a:endParaRPr>
          </a:p>
          <a:p>
            <a:pPr marL="12700" indent="0" eaLnBrk="1" hangingPunct="1">
              <a:spcBef>
                <a:spcPts val="25"/>
              </a:spcBef>
              <a:buFontTx/>
              <a:buNone/>
            </a:pPr>
            <a:r>
              <a:rPr lang="ru-RU" sz="1400" smtClean="0">
                <a:solidFill>
                  <a:schemeClr val="hlink"/>
                </a:solidFill>
                <a:cs typeface="Arial" charset="0"/>
              </a:rPr>
              <a:t>Данные об итогах ДЭГ:</a:t>
            </a:r>
          </a:p>
          <a:p>
            <a:pPr marL="12700" indent="0" eaLnBrk="1" hangingPunct="1">
              <a:spcBef>
                <a:spcPts val="25"/>
              </a:spcBef>
              <a:buFontTx/>
              <a:buNone/>
            </a:pPr>
            <a:endParaRPr lang="ru-RU" sz="1400" smtClean="0">
              <a:solidFill>
                <a:schemeClr val="hlink"/>
              </a:solidFill>
              <a:cs typeface="Arial" charset="0"/>
            </a:endParaRPr>
          </a:p>
          <a:p>
            <a:pPr marL="12700" indent="0" eaLnBrk="1" hangingPunct="1">
              <a:spcBef>
                <a:spcPts val="25"/>
              </a:spcBef>
            </a:pPr>
            <a:r>
              <a:rPr lang="ru-RU" sz="1400" smtClean="0">
                <a:solidFill>
                  <a:schemeClr val="hlink"/>
                </a:solidFill>
                <a:cs typeface="Arial" charset="0"/>
              </a:rPr>
              <a:t>распечатываются по форме, приведенной</a:t>
            </a:r>
          </a:p>
          <a:p>
            <a:pPr marL="12700" indent="0" eaLnBrk="1" hangingPunct="1">
              <a:spcBef>
                <a:spcPct val="0"/>
              </a:spcBef>
              <a:buFontTx/>
              <a:buNone/>
            </a:pPr>
            <a:r>
              <a:rPr lang="ru-RU" sz="1400" smtClean="0">
                <a:solidFill>
                  <a:schemeClr val="hlink"/>
                </a:solidFill>
                <a:cs typeface="Arial" charset="0"/>
              </a:rPr>
              <a:t>в Порядке, с учетом установленных форм протоколов и с использованием</a:t>
            </a:r>
          </a:p>
          <a:p>
            <a:pPr marL="12700" indent="0" eaLnBrk="1" hangingPunct="1">
              <a:spcBef>
                <a:spcPct val="0"/>
              </a:spcBef>
              <a:buFontTx/>
              <a:buNone/>
            </a:pPr>
            <a:r>
              <a:rPr lang="ru-RU" sz="1400" smtClean="0">
                <a:solidFill>
                  <a:schemeClr val="hlink"/>
                </a:solidFill>
                <a:cs typeface="Arial" charset="0"/>
              </a:rPr>
              <a:t>Таблицы соответствия данных об итогах ДЭГ</a:t>
            </a:r>
          </a:p>
          <a:p>
            <a:pPr marL="12700" indent="0" eaLnBrk="1" hangingPunct="1">
              <a:spcBef>
                <a:spcPct val="0"/>
              </a:spcBef>
              <a:buFontTx/>
              <a:buNone/>
            </a:pPr>
            <a:r>
              <a:rPr lang="ru-RU" sz="1400" smtClean="0">
                <a:solidFill>
                  <a:schemeClr val="hlink"/>
                </a:solidFill>
                <a:cs typeface="Arial" charset="0"/>
              </a:rPr>
              <a:t>строк протокола ТИК ДЭГ об итогах ДЭГ</a:t>
            </a:r>
          </a:p>
          <a:p>
            <a:pPr marL="12700" indent="0" eaLnBrk="1" hangingPunct="1">
              <a:spcBef>
                <a:spcPct val="0"/>
              </a:spcBef>
              <a:buFontTx/>
              <a:buNone/>
            </a:pPr>
            <a:endParaRPr lang="ru-RU" sz="1400" smtClean="0">
              <a:solidFill>
                <a:schemeClr val="hlink"/>
              </a:solidFill>
              <a:cs typeface="Arial" charset="0"/>
            </a:endParaRPr>
          </a:p>
          <a:p>
            <a:pPr marL="12700" indent="0" eaLnBrk="1" hangingPunct="1">
              <a:spcBef>
                <a:spcPts val="600"/>
              </a:spcBef>
            </a:pPr>
            <a:r>
              <a:rPr lang="ru-RU" sz="1400" smtClean="0">
                <a:solidFill>
                  <a:schemeClr val="hlink"/>
                </a:solidFill>
                <a:cs typeface="Arial" charset="0"/>
              </a:rPr>
              <a:t>подписываются председателем</a:t>
            </a:r>
          </a:p>
          <a:p>
            <a:pPr marL="12700" indent="0" eaLnBrk="1" hangingPunct="1">
              <a:spcBef>
                <a:spcPct val="0"/>
              </a:spcBef>
              <a:buFontTx/>
              <a:buNone/>
            </a:pPr>
            <a:r>
              <a:rPr lang="ru-RU" sz="1400" smtClean="0">
                <a:solidFill>
                  <a:schemeClr val="hlink"/>
                </a:solidFill>
                <a:cs typeface="Arial" charset="0"/>
              </a:rPr>
              <a:t>(заместителем председателя), секретарем</a:t>
            </a:r>
          </a:p>
          <a:p>
            <a:pPr marL="12700" indent="0" eaLnBrk="1" hangingPunct="1">
              <a:spcBef>
                <a:spcPct val="0"/>
              </a:spcBef>
              <a:buFontTx/>
              <a:buNone/>
            </a:pPr>
            <a:endParaRPr lang="ru-RU" sz="1400" smtClean="0">
              <a:solidFill>
                <a:schemeClr val="hlink"/>
              </a:solidFill>
              <a:cs typeface="Arial" charset="0"/>
            </a:endParaRPr>
          </a:p>
          <a:p>
            <a:pPr marL="12700" indent="0" eaLnBrk="1" hangingPunct="1">
              <a:spcBef>
                <a:spcPts val="600"/>
              </a:spcBef>
            </a:pPr>
            <a:r>
              <a:rPr lang="ru-RU" sz="1400" smtClean="0">
                <a:solidFill>
                  <a:schemeClr val="hlink"/>
                </a:solidFill>
                <a:cs typeface="Arial" charset="0"/>
              </a:rPr>
              <a:t>вводятся в ГАС «Выборы»</a:t>
            </a:r>
          </a:p>
          <a:p>
            <a:pPr marL="12700" indent="0" eaLnBrk="1" hangingPunct="1">
              <a:spcBef>
                <a:spcPts val="600"/>
              </a:spcBef>
            </a:pPr>
            <a:endParaRPr lang="ru-RU" sz="1400" smtClean="0">
              <a:solidFill>
                <a:schemeClr val="hlink"/>
              </a:solidFill>
              <a:cs typeface="Arial" charset="0"/>
            </a:endParaRPr>
          </a:p>
          <a:p>
            <a:pPr marL="12700" indent="0" eaLnBrk="1" hangingPunct="1">
              <a:spcBef>
                <a:spcPts val="600"/>
              </a:spcBef>
            </a:pPr>
            <a:r>
              <a:rPr lang="ru-RU" sz="1400" smtClean="0">
                <a:solidFill>
                  <a:schemeClr val="hlink"/>
                </a:solidFill>
                <a:cs typeface="Arial" charset="0"/>
              </a:rPr>
              <a:t>включаются в сводную таблицу</a:t>
            </a:r>
          </a:p>
          <a:p>
            <a:pPr marL="12700" indent="0" eaLnBrk="1" hangingPunct="1">
              <a:spcBef>
                <a:spcPct val="0"/>
              </a:spcBef>
              <a:buFontTx/>
              <a:buNone/>
            </a:pPr>
            <a:r>
              <a:rPr lang="ru-RU" sz="1400" smtClean="0">
                <a:solidFill>
                  <a:schemeClr val="hlink"/>
                </a:solidFill>
                <a:cs typeface="Arial" charset="0"/>
              </a:rPr>
              <a:t>о результатах выборов </a:t>
            </a:r>
          </a:p>
          <a:p>
            <a:pPr marL="12700" indent="0" eaLnBrk="1" hangingPunct="1">
              <a:spcBef>
                <a:spcPct val="0"/>
              </a:spcBef>
              <a:buFontTx/>
              <a:buNone/>
            </a:pPr>
            <a:r>
              <a:rPr lang="ru-RU" sz="1400" smtClean="0">
                <a:solidFill>
                  <a:schemeClr val="hlink"/>
                </a:solidFill>
                <a:cs typeface="Arial" charset="0"/>
              </a:rPr>
              <a:t>отдельной графой</a:t>
            </a:r>
          </a:p>
          <a:p>
            <a:pPr marL="12700" indent="0" eaLnBrk="1" hangingPunct="1">
              <a:spcBef>
                <a:spcPct val="0"/>
              </a:spcBef>
              <a:buFontTx/>
              <a:buNone/>
            </a:pPr>
            <a:endParaRPr lang="ru-RU" sz="1400" smtClean="0">
              <a:solidFill>
                <a:schemeClr val="hlink"/>
              </a:solidFill>
              <a:cs typeface="Arial" charset="0"/>
            </a:endParaRPr>
          </a:p>
          <a:p>
            <a:pPr marL="12700" indent="0" eaLnBrk="1" hangingPunct="1">
              <a:spcBef>
                <a:spcPts val="600"/>
              </a:spcBef>
            </a:pPr>
            <a:r>
              <a:rPr lang="ru-RU" sz="1400" smtClean="0">
                <a:solidFill>
                  <a:schemeClr val="hlink"/>
                </a:solidFill>
                <a:cs typeface="Arial" charset="0"/>
              </a:rPr>
              <a:t>учитываются в протоколе о результатах </a:t>
            </a:r>
          </a:p>
          <a:p>
            <a:pPr marL="12700" indent="0" eaLnBrk="1" hangingPunct="1">
              <a:spcBef>
                <a:spcPts val="600"/>
              </a:spcBef>
              <a:buFontTx/>
              <a:buNone/>
            </a:pPr>
            <a:r>
              <a:rPr lang="ru-RU" sz="1400" smtClean="0">
                <a:solidFill>
                  <a:schemeClr val="hlink"/>
                </a:solidFill>
                <a:cs typeface="Arial" charset="0"/>
              </a:rPr>
              <a:t>выборов согласно утвержденным формам протоколов</a:t>
            </a:r>
          </a:p>
        </p:txBody>
      </p:sp>
      <p:sp>
        <p:nvSpPr>
          <p:cNvPr id="109590" name="object 40"/>
          <p:cNvSpPr txBox="1">
            <a:spLocks noChangeArrowheads="1"/>
          </p:cNvSpPr>
          <p:nvPr/>
        </p:nvSpPr>
        <p:spPr bwMode="auto">
          <a:xfrm>
            <a:off x="633413" y="6200775"/>
            <a:ext cx="6184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7772" rIns="0" bIns="0">
            <a:spAutoFit/>
          </a:bodyPr>
          <a:lstStyle/>
          <a:p>
            <a:pPr marL="17463" defTabSz="1219200">
              <a:spcBef>
                <a:spcPts val="138"/>
              </a:spcBef>
            </a:pPr>
            <a:r>
              <a:rPr lang="ru-RU" sz="1300" b="1">
                <a:solidFill>
                  <a:schemeClr val="hlink"/>
                </a:solidFill>
                <a:cs typeface="DejaVu Sans"/>
              </a:rPr>
              <a:t>* Избирательная комиссия, определяющая результаты выборов</a:t>
            </a:r>
          </a:p>
        </p:txBody>
      </p:sp>
      <p:sp>
        <p:nvSpPr>
          <p:cNvPr id="109591" name="object 41"/>
          <p:cNvSpPr txBox="1">
            <a:spLocks noChangeArrowheads="1"/>
          </p:cNvSpPr>
          <p:nvPr/>
        </p:nvSpPr>
        <p:spPr bwMode="auto">
          <a:xfrm>
            <a:off x="633413" y="6403975"/>
            <a:ext cx="4370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7772" rIns="0" bIns="0">
            <a:spAutoFit/>
          </a:bodyPr>
          <a:lstStyle/>
          <a:p>
            <a:pPr marL="17463" defTabSz="1219200">
              <a:spcBef>
                <a:spcPts val="138"/>
              </a:spcBef>
            </a:pPr>
            <a:r>
              <a:rPr lang="ru-RU" sz="1300">
                <a:solidFill>
                  <a:schemeClr val="hlink"/>
                </a:solidFill>
                <a:cs typeface="DejaVu Sans"/>
              </a:rPr>
              <a:t>(</a:t>
            </a:r>
            <a:r>
              <a:rPr lang="ru-RU" sz="1300" b="1">
                <a:solidFill>
                  <a:schemeClr val="hlink"/>
                </a:solidFill>
                <a:cs typeface="DejaVu Sans"/>
              </a:rPr>
              <a:t>устанавливающая итоги голосования)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Прямоугольник 36"/>
          <p:cNvSpPr/>
          <p:nvPr/>
        </p:nvSpPr>
        <p:spPr>
          <a:xfrm>
            <a:off x="0" y="115888"/>
            <a:ext cx="10848975" cy="6492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10594" name="Группа 12"/>
          <p:cNvGrpSpPr>
            <a:grpSpLocks/>
          </p:cNvGrpSpPr>
          <p:nvPr/>
        </p:nvGrpSpPr>
        <p:grpSpPr bwMode="auto">
          <a:xfrm>
            <a:off x="1411288" y="523875"/>
            <a:ext cx="10583862" cy="5141913"/>
            <a:chOff x="1488017" y="498476"/>
            <a:chExt cx="10945283" cy="5142439"/>
          </a:xfrm>
        </p:grpSpPr>
        <p:graphicFrame>
          <p:nvGraphicFramePr>
            <p:cNvPr id="14" name="Диаграмма 13"/>
            <p:cNvGraphicFramePr/>
            <p:nvPr/>
          </p:nvGraphicFramePr>
          <p:xfrm>
            <a:off x="1488017" y="3898900"/>
            <a:ext cx="8256967" cy="17420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5" name="Диаграмма 14"/>
            <p:cNvGraphicFramePr/>
            <p:nvPr/>
          </p:nvGraphicFramePr>
          <p:xfrm>
            <a:off x="9072906" y="498476"/>
            <a:ext cx="3360394" cy="51393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10595" name="Прямоугольник 48"/>
          <p:cNvSpPr>
            <a:spLocks noChangeArrowheads="1"/>
          </p:cNvSpPr>
          <p:nvPr/>
        </p:nvSpPr>
        <p:spPr bwMode="auto">
          <a:xfrm>
            <a:off x="1554163" y="944563"/>
            <a:ext cx="12858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554" tIns="60777" rIns="121554" bIns="60777" anchor="ctr">
            <a:spAutoFit/>
          </a:bodyPr>
          <a:lstStyle/>
          <a:p>
            <a:pPr algn="ctr" defTabSz="1211263"/>
            <a:r>
              <a:rPr lang="ru-RU" altLang="ru-RU" sz="1200" b="1">
                <a:solidFill>
                  <a:srgbClr val="074593"/>
                </a:solidFill>
                <a:latin typeface="Franklin Gothic Medium" pitchFamily="34" charset="0"/>
                <a:cs typeface="DejaVu Sans"/>
              </a:rPr>
              <a:t>КУРСКАЯ </a:t>
            </a:r>
          </a:p>
          <a:p>
            <a:pPr algn="ctr" defTabSz="1211263"/>
            <a:r>
              <a:rPr lang="ru-RU" altLang="ru-RU" sz="1200" b="1">
                <a:solidFill>
                  <a:srgbClr val="074593"/>
                </a:solidFill>
                <a:latin typeface="Franklin Gothic Medium" pitchFamily="34" charset="0"/>
                <a:cs typeface="DejaVu Sans"/>
              </a:rPr>
              <a:t>ОБЛАСТЬ</a:t>
            </a:r>
          </a:p>
        </p:txBody>
      </p:sp>
      <p:sp>
        <p:nvSpPr>
          <p:cNvPr id="110596" name="Прямоугольник 49"/>
          <p:cNvSpPr>
            <a:spLocks noChangeArrowheads="1"/>
          </p:cNvSpPr>
          <p:nvPr/>
        </p:nvSpPr>
        <p:spPr bwMode="auto">
          <a:xfrm>
            <a:off x="2732088" y="944563"/>
            <a:ext cx="1441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554" tIns="60777" rIns="121554" bIns="60777" anchor="ctr">
            <a:spAutoFit/>
          </a:bodyPr>
          <a:lstStyle/>
          <a:p>
            <a:pPr algn="ctr" defTabSz="1211263"/>
            <a:r>
              <a:rPr lang="ru-RU" altLang="ru-RU" sz="1200" b="1">
                <a:solidFill>
                  <a:srgbClr val="074593"/>
                </a:solidFill>
                <a:latin typeface="Franklin Gothic Medium" pitchFamily="34" charset="0"/>
                <a:cs typeface="DejaVu Sans"/>
              </a:rPr>
              <a:t>МУРМАНСКАЯ </a:t>
            </a:r>
          </a:p>
          <a:p>
            <a:pPr algn="ctr" defTabSz="1211263"/>
            <a:r>
              <a:rPr lang="ru-RU" altLang="ru-RU" sz="1200" b="1">
                <a:solidFill>
                  <a:srgbClr val="074593"/>
                </a:solidFill>
                <a:latin typeface="Franklin Gothic Medium" pitchFamily="34" charset="0"/>
                <a:cs typeface="DejaVu Sans"/>
              </a:rPr>
              <a:t>ОБЛАСТЬ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2235200" y="1528763"/>
            <a:ext cx="0" cy="3636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498850" y="1509713"/>
            <a:ext cx="0" cy="3636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743450" y="1520825"/>
            <a:ext cx="0" cy="3551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600" name="Прямоугольник 57"/>
          <p:cNvSpPr>
            <a:spLocks noChangeArrowheads="1"/>
          </p:cNvSpPr>
          <p:nvPr/>
        </p:nvSpPr>
        <p:spPr bwMode="auto">
          <a:xfrm>
            <a:off x="3911600" y="954088"/>
            <a:ext cx="169227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554" tIns="60777" rIns="121554" bIns="60777" anchor="ctr">
            <a:spAutoFit/>
          </a:bodyPr>
          <a:lstStyle/>
          <a:p>
            <a:pPr algn="ctr" defTabSz="1211263"/>
            <a:r>
              <a:rPr lang="ru-RU" altLang="ru-RU" sz="1200" b="1">
                <a:solidFill>
                  <a:srgbClr val="074593"/>
                </a:solidFill>
                <a:latin typeface="Franklin Gothic Medium" pitchFamily="34" charset="0"/>
                <a:cs typeface="DejaVu Sans"/>
              </a:rPr>
              <a:t>НИЖЕГОРОДСКАЯ</a:t>
            </a:r>
          </a:p>
          <a:p>
            <a:pPr algn="ctr" defTabSz="1211263">
              <a:lnSpc>
                <a:spcPts val="1863"/>
              </a:lnSpc>
            </a:pPr>
            <a:r>
              <a:rPr lang="ru-RU" altLang="ru-RU" sz="1200" b="1">
                <a:solidFill>
                  <a:srgbClr val="074593"/>
                </a:solidFill>
                <a:latin typeface="Franklin Gothic Medium" pitchFamily="34" charset="0"/>
                <a:cs typeface="DejaVu Sans"/>
              </a:rPr>
              <a:t>ОБЛАСТЬ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043613" y="1520825"/>
            <a:ext cx="0" cy="3551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602" name="Прямоугольник 59"/>
          <p:cNvSpPr>
            <a:spLocks noChangeArrowheads="1"/>
          </p:cNvSpPr>
          <p:nvPr/>
        </p:nvSpPr>
        <p:spPr bwMode="auto">
          <a:xfrm>
            <a:off x="5216525" y="944563"/>
            <a:ext cx="1658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554" tIns="60777" rIns="121554" bIns="60777" anchor="ctr">
            <a:spAutoFit/>
          </a:bodyPr>
          <a:lstStyle/>
          <a:p>
            <a:pPr algn="ctr" defTabSz="1211263"/>
            <a:r>
              <a:rPr lang="ru-RU" altLang="ru-RU" sz="1200" b="1">
                <a:solidFill>
                  <a:srgbClr val="074593"/>
                </a:solidFill>
                <a:latin typeface="Franklin Gothic Medium" pitchFamily="34" charset="0"/>
                <a:cs typeface="DejaVu Sans"/>
              </a:rPr>
              <a:t>РОСТОВСКАЯ</a:t>
            </a:r>
          </a:p>
          <a:p>
            <a:pPr algn="ctr" defTabSz="1211263"/>
            <a:r>
              <a:rPr lang="ru-RU" altLang="ru-RU" sz="1200" b="1">
                <a:solidFill>
                  <a:srgbClr val="074593"/>
                </a:solidFill>
                <a:latin typeface="Franklin Gothic Medium" pitchFamily="34" charset="0"/>
                <a:cs typeface="DejaVu Sans"/>
              </a:rPr>
              <a:t>ОБЛАСТЬ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7324725" y="1509713"/>
            <a:ext cx="0" cy="3551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604" name="Прямоугольник 61"/>
          <p:cNvSpPr>
            <a:spLocks noChangeArrowheads="1"/>
          </p:cNvSpPr>
          <p:nvPr/>
        </p:nvSpPr>
        <p:spPr bwMode="auto">
          <a:xfrm>
            <a:off x="6494463" y="947738"/>
            <a:ext cx="16605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554" tIns="60777" rIns="121554" bIns="60777" anchor="ctr">
            <a:spAutoFit/>
          </a:bodyPr>
          <a:lstStyle/>
          <a:p>
            <a:pPr algn="ctr" defTabSz="1211263"/>
            <a:r>
              <a:rPr lang="ru-RU" altLang="ru-RU" sz="1200" b="1">
                <a:solidFill>
                  <a:srgbClr val="074593"/>
                </a:solidFill>
                <a:latin typeface="Franklin Gothic Medium" pitchFamily="34" charset="0"/>
                <a:cs typeface="DejaVu Sans"/>
              </a:rPr>
              <a:t>ЯРОСЛАВСКАЯ</a:t>
            </a:r>
          </a:p>
          <a:p>
            <a:pPr algn="ctr" defTabSz="1211263">
              <a:lnSpc>
                <a:spcPts val="1863"/>
              </a:lnSpc>
            </a:pPr>
            <a:r>
              <a:rPr lang="ru-RU" altLang="ru-RU" sz="1200" b="1">
                <a:solidFill>
                  <a:srgbClr val="074593"/>
                </a:solidFill>
                <a:latin typeface="Franklin Gothic Medium" pitchFamily="34" charset="0"/>
                <a:cs typeface="DejaVu Sans"/>
              </a:rPr>
              <a:t>ОБЛАСТЬ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8629650" y="1506538"/>
            <a:ext cx="0" cy="3887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606" name="Прямоугольник 63"/>
          <p:cNvSpPr>
            <a:spLocks noChangeArrowheads="1"/>
          </p:cNvSpPr>
          <p:nvPr/>
        </p:nvSpPr>
        <p:spPr bwMode="auto">
          <a:xfrm>
            <a:off x="7796213" y="922338"/>
            <a:ext cx="1660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554" tIns="60777" rIns="121554" bIns="60777" anchor="ctr">
            <a:spAutoFit/>
          </a:bodyPr>
          <a:lstStyle/>
          <a:p>
            <a:pPr algn="ctr" defTabSz="1211263">
              <a:lnSpc>
                <a:spcPts val="1863"/>
              </a:lnSpc>
            </a:pPr>
            <a:r>
              <a:rPr lang="ru-RU" altLang="ru-RU" sz="1200" b="1">
                <a:solidFill>
                  <a:srgbClr val="074593"/>
                </a:solidFill>
                <a:latin typeface="Franklin Gothic Medium" pitchFamily="34" charset="0"/>
                <a:cs typeface="DejaVu Sans"/>
              </a:rPr>
              <a:t>СЕВАСТОПОЛЬ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9636125" y="1506538"/>
            <a:ext cx="0" cy="3551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608" name="Прямоугольник 66"/>
          <p:cNvSpPr>
            <a:spLocks noChangeArrowheads="1"/>
          </p:cNvSpPr>
          <p:nvPr/>
        </p:nvSpPr>
        <p:spPr bwMode="auto">
          <a:xfrm>
            <a:off x="8829675" y="928688"/>
            <a:ext cx="16589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554" tIns="60777" rIns="121554" bIns="60777" anchor="ctr">
            <a:spAutoFit/>
          </a:bodyPr>
          <a:lstStyle/>
          <a:p>
            <a:pPr algn="ctr" defTabSz="1211263">
              <a:lnSpc>
                <a:spcPts val="1863"/>
              </a:lnSpc>
            </a:pPr>
            <a:r>
              <a:rPr lang="ru-RU" altLang="ru-RU" sz="1200" b="1">
                <a:solidFill>
                  <a:srgbClr val="074593"/>
                </a:solidFill>
                <a:latin typeface="Franklin Gothic Medium" pitchFamily="34" charset="0"/>
                <a:cs typeface="DejaVu Sans"/>
              </a:rPr>
              <a:t>МОСКВА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11107738" y="1511300"/>
            <a:ext cx="0" cy="3552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610" name="Прямоугольник 68"/>
          <p:cNvSpPr>
            <a:spLocks noChangeArrowheads="1"/>
          </p:cNvSpPr>
          <p:nvPr/>
        </p:nvSpPr>
        <p:spPr bwMode="auto">
          <a:xfrm>
            <a:off x="10283825" y="925513"/>
            <a:ext cx="16605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554" tIns="60777" rIns="121554" bIns="60777" anchor="ctr">
            <a:spAutoFit/>
          </a:bodyPr>
          <a:lstStyle/>
          <a:p>
            <a:pPr algn="ctr" defTabSz="1211263">
              <a:lnSpc>
                <a:spcPts val="1863"/>
              </a:lnSpc>
            </a:pPr>
            <a:r>
              <a:rPr lang="ru-RU" altLang="ru-RU" sz="1200" b="1">
                <a:solidFill>
                  <a:srgbClr val="074593"/>
                </a:solidFill>
                <a:latin typeface="Franklin Gothic Medium" pitchFamily="34" charset="0"/>
                <a:cs typeface="DejaVu Sans"/>
              </a:rPr>
              <a:t>ВСЕГО</a:t>
            </a:r>
          </a:p>
        </p:txBody>
      </p:sp>
      <p:sp>
        <p:nvSpPr>
          <p:cNvPr id="110611" name="Прямоугольник 69"/>
          <p:cNvSpPr>
            <a:spLocks noChangeArrowheads="1"/>
          </p:cNvSpPr>
          <p:nvPr/>
        </p:nvSpPr>
        <p:spPr bwMode="auto">
          <a:xfrm>
            <a:off x="38100" y="5564188"/>
            <a:ext cx="21590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554" tIns="60777" rIns="121554" bIns="60777" anchor="ctr">
            <a:spAutoFit/>
          </a:bodyPr>
          <a:lstStyle/>
          <a:p>
            <a:pPr defTabSz="1211263">
              <a:lnSpc>
                <a:spcPts val="1863"/>
              </a:lnSpc>
            </a:pPr>
            <a:r>
              <a:rPr lang="ru-RU" altLang="ru-RU" sz="1100" b="1">
                <a:solidFill>
                  <a:srgbClr val="024592"/>
                </a:solidFill>
                <a:cs typeface="DejaVu Sans"/>
              </a:rPr>
              <a:t>ВКЛЮЧЕНО В СПИСОК ДЭГ</a:t>
            </a:r>
          </a:p>
        </p:txBody>
      </p:sp>
      <p:sp>
        <p:nvSpPr>
          <p:cNvPr id="110612" name="Прямоугольник 70"/>
          <p:cNvSpPr>
            <a:spLocks noChangeArrowheads="1"/>
          </p:cNvSpPr>
          <p:nvPr/>
        </p:nvSpPr>
        <p:spPr bwMode="auto">
          <a:xfrm>
            <a:off x="38100" y="5805488"/>
            <a:ext cx="2001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554" tIns="60777" rIns="121554" bIns="60777" anchor="ctr">
            <a:spAutoFit/>
          </a:bodyPr>
          <a:lstStyle/>
          <a:p>
            <a:pPr defTabSz="1211263">
              <a:lnSpc>
                <a:spcPts val="1863"/>
              </a:lnSpc>
            </a:pPr>
            <a:r>
              <a:rPr lang="ru-RU" altLang="ru-RU" sz="1100" b="1">
                <a:solidFill>
                  <a:srgbClr val="C00000"/>
                </a:solidFill>
                <a:cs typeface="DejaVu Sans"/>
              </a:rPr>
              <a:t>ПРОГОЛОСОВАЛО</a:t>
            </a: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1795463" y="5665788"/>
          <a:ext cx="7596000" cy="685800"/>
        </p:xfrm>
        <a:graphic>
          <a:graphicData uri="http://schemas.openxmlformats.org/drawingml/2006/table">
            <a:tbl>
              <a:tblPr/>
              <a:tblGrid>
                <a:gridCol w="10189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9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16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21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16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821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36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kern="1200" dirty="0">
                          <a:solidFill>
                            <a:srgbClr val="02459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50 540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kern="1200" dirty="0">
                          <a:solidFill>
                            <a:srgbClr val="02459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49 193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kern="1200" dirty="0">
                          <a:solidFill>
                            <a:srgbClr val="02459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126 493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kern="1200" dirty="0">
                          <a:solidFill>
                            <a:srgbClr val="02459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301 990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kern="1200" dirty="0">
                          <a:solidFill>
                            <a:srgbClr val="02459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86 532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kern="1200" dirty="0">
                          <a:solidFill>
                            <a:srgbClr val="02459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20 772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73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47 500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46 395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117 245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279 905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82 569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18 774</a:t>
                      </a:r>
                    </a:p>
                    <a:p>
                      <a:pPr algn="ctr" fontAlgn="t"/>
                      <a:endParaRPr lang="ru-RU" sz="15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9182100" y="5665788"/>
          <a:ext cx="2495550" cy="508000"/>
        </p:xfrm>
        <a:graphic>
          <a:graphicData uri="http://schemas.openxmlformats.org/drawingml/2006/table">
            <a:tbl>
              <a:tblPr/>
              <a:tblGrid>
                <a:gridCol w="12477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7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500" b="1" kern="1200" dirty="0">
                          <a:solidFill>
                            <a:srgbClr val="02459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2 014 765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500" b="1" kern="1200" dirty="0">
                          <a:solidFill>
                            <a:srgbClr val="02459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2 650 285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1 943 590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2 535 978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1785938" y="6184900"/>
          <a:ext cx="7560002" cy="228600"/>
        </p:xfrm>
        <a:graphic>
          <a:graphicData uri="http://schemas.openxmlformats.org/drawingml/2006/table">
            <a:tbl>
              <a:tblPr/>
              <a:tblGrid>
                <a:gridCol w="10141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29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63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51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63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7512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43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kern="1200" dirty="0">
                          <a:solidFill>
                            <a:srgbClr val="02459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11,1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kern="1200" dirty="0">
                          <a:solidFill>
                            <a:srgbClr val="02459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kern="1200" dirty="0">
                          <a:solidFill>
                            <a:srgbClr val="02459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kern="1200" dirty="0">
                          <a:solidFill>
                            <a:srgbClr val="02459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16,8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kern="1200" dirty="0">
                          <a:solidFill>
                            <a:srgbClr val="02459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18,9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kern="1200" dirty="0">
                          <a:solidFill>
                            <a:srgbClr val="02459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0638" name="Прямоугольник 35"/>
          <p:cNvSpPr>
            <a:spLocks noChangeArrowheads="1"/>
          </p:cNvSpPr>
          <p:nvPr/>
        </p:nvSpPr>
        <p:spPr bwMode="auto">
          <a:xfrm>
            <a:off x="61913" y="6059488"/>
            <a:ext cx="20018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554" tIns="60777" rIns="121554" bIns="60777" anchor="ctr">
            <a:spAutoFit/>
          </a:bodyPr>
          <a:lstStyle/>
          <a:p>
            <a:pPr defTabSz="1211263"/>
            <a:r>
              <a:rPr lang="ru-RU" altLang="ru-RU" sz="1100" b="1">
                <a:solidFill>
                  <a:srgbClr val="024592"/>
                </a:solidFill>
                <a:cs typeface="DejaVu Sans"/>
              </a:rPr>
              <a:t>В процентах от общего числа проголосовавших</a:t>
            </a:r>
          </a:p>
        </p:txBody>
      </p:sp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9261475" y="6183313"/>
          <a:ext cx="2495552" cy="254000"/>
        </p:xfrm>
        <a:graphic>
          <a:graphicData uri="http://schemas.openxmlformats.org/drawingml/2006/table">
            <a:tbl>
              <a:tblPr/>
              <a:tblGrid>
                <a:gridCol w="12477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7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500" b="1" kern="1200" dirty="0">
                          <a:solidFill>
                            <a:srgbClr val="02459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49,7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500" b="1" kern="1200" dirty="0">
                          <a:solidFill>
                            <a:srgbClr val="02459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31,1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0642" name="Прямоугольник 46"/>
          <p:cNvSpPr>
            <a:spLocks noChangeArrowheads="1"/>
          </p:cNvSpPr>
          <p:nvPr/>
        </p:nvSpPr>
        <p:spPr bwMode="auto">
          <a:xfrm>
            <a:off x="330200" y="95250"/>
            <a:ext cx="1161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000" b="1">
                <a:solidFill>
                  <a:srgbClr val="074593"/>
                </a:solidFill>
                <a:latin typeface="Franklin Gothic Demi" pitchFamily="34" charset="0"/>
                <a:cs typeface="DejaVu Sans"/>
              </a:rPr>
              <a:t>УЧАСТИЕ ИЗБИРАТЕЛЕЙ В ДИСТАНЦИОННОМ ЭЛЕКТРОННОМ ГОЛОСОВАНИИ</a:t>
            </a:r>
            <a:br>
              <a:rPr lang="ru-RU" altLang="ru-RU" sz="2000" b="1">
                <a:solidFill>
                  <a:srgbClr val="074593"/>
                </a:solidFill>
                <a:latin typeface="Franklin Gothic Demi" pitchFamily="34" charset="0"/>
                <a:cs typeface="DejaVu Sans"/>
              </a:rPr>
            </a:br>
            <a:r>
              <a:rPr lang="ru-RU" altLang="ru-RU" sz="2000" b="1">
                <a:solidFill>
                  <a:srgbClr val="074593"/>
                </a:solidFill>
                <a:latin typeface="Franklin Gothic Demi" pitchFamily="34" charset="0"/>
                <a:cs typeface="DejaVu Sans"/>
              </a:rPr>
              <a:t>на выборах в единый день голосования 19 сентября 2021 года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Прямоугольник 36"/>
          <p:cNvSpPr/>
          <p:nvPr/>
        </p:nvSpPr>
        <p:spPr>
          <a:xfrm>
            <a:off x="0" y="115888"/>
            <a:ext cx="10848975" cy="517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" name="Прямоугольник 32"/>
          <p:cNvSpPr/>
          <p:nvPr/>
        </p:nvSpPr>
        <p:spPr>
          <a:xfrm>
            <a:off x="333227" y="2756925"/>
            <a:ext cx="489139" cy="1152128"/>
          </a:xfrm>
          <a:prstGeom prst="rect">
            <a:avLst/>
          </a:prstGeom>
        </p:spPr>
        <p:txBody>
          <a:bodyPr vert="vert270" lIns="121554" tIns="60777" rIns="121554" bIns="60777" anchor="ctr">
            <a:spAutoFit/>
          </a:bodyPr>
          <a:lstStyle/>
          <a:p>
            <a:pPr algn="ctr" defTabSz="1214907" fontAlgn="auto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rgbClr val="D70B27"/>
                </a:solidFill>
                <a:latin typeface="Franklin Gothic Medium" pitchFamily="34" charset="0"/>
                <a:ea typeface="Roboto" pitchFamily="2" charset="0"/>
                <a:cs typeface="+mn-cs"/>
              </a:rPr>
              <a:t>ПРОЦЕНТ</a:t>
            </a:r>
          </a:p>
        </p:txBody>
      </p:sp>
      <p:graphicFrame>
        <p:nvGraphicFramePr>
          <p:cNvPr id="35" name="Диаграмма 34"/>
          <p:cNvGraphicFramePr/>
          <p:nvPr/>
        </p:nvGraphicFramePr>
        <p:xfrm>
          <a:off x="911424" y="1412776"/>
          <a:ext cx="10753195" cy="4416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1620" name="Прямоугольник 35"/>
          <p:cNvSpPr>
            <a:spLocks noChangeArrowheads="1"/>
          </p:cNvSpPr>
          <p:nvPr/>
        </p:nvSpPr>
        <p:spPr bwMode="auto">
          <a:xfrm>
            <a:off x="5232400" y="5926138"/>
            <a:ext cx="1658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554" tIns="60777" rIns="121554" bIns="60777" anchor="ctr">
            <a:spAutoFit/>
          </a:bodyPr>
          <a:lstStyle/>
          <a:p>
            <a:pPr algn="ctr" defTabSz="1214438">
              <a:lnSpc>
                <a:spcPts val="1863"/>
              </a:lnSpc>
            </a:pPr>
            <a:r>
              <a:rPr lang="ru-RU" altLang="ru-RU" sz="1600" b="1">
                <a:solidFill>
                  <a:srgbClr val="D70B27"/>
                </a:solidFill>
                <a:latin typeface="Franklin Gothic Medium" pitchFamily="34" charset="0"/>
                <a:ea typeface="Roboto"/>
                <a:cs typeface="Roboto"/>
              </a:rPr>
              <a:t>ВОЗРАСТ </a:t>
            </a:r>
          </a:p>
        </p:txBody>
      </p:sp>
      <p:sp>
        <p:nvSpPr>
          <p:cNvPr id="111621" name="Прямоугольник 46"/>
          <p:cNvSpPr>
            <a:spLocks noChangeArrowheads="1"/>
          </p:cNvSpPr>
          <p:nvPr/>
        </p:nvSpPr>
        <p:spPr bwMode="auto">
          <a:xfrm>
            <a:off x="330200" y="95250"/>
            <a:ext cx="11334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074593"/>
                </a:solidFill>
                <a:latin typeface="Franklin Gothic Demi" pitchFamily="34" charset="0"/>
                <a:cs typeface="DejaVu Sans"/>
              </a:rPr>
              <a:t>РАСПРЕДЕЛЕНИЕ ПО ВОЗРАСТУ ИЗБИРАТЕЛЕЙ, ПРИНЯВШИХ УЧАСТИЕ В ДЭГ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>
            <a:extLst/>
          </p:cNvPr>
          <p:cNvSpPr txBox="1">
            <a:spLocks/>
          </p:cNvSpPr>
          <p:nvPr/>
        </p:nvSpPr>
        <p:spPr>
          <a:xfrm>
            <a:off x="1438275" y="417513"/>
            <a:ext cx="9405938" cy="779462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600" b="1" spc="-1">
                <a:solidFill>
                  <a:srgbClr val="074593"/>
                </a:solidFill>
                <a:latin typeface="Franklin Gothic Demi"/>
                <a:ea typeface="+mn-ea"/>
                <a:cs typeface="+mn-cs"/>
              </a:rPr>
              <a:t>ОХВАТ СЕТИ ИНТЕРНЕТ</a:t>
            </a:r>
            <a:endParaRPr lang="ru-RU" altLang="ru-RU" sz="2600" b="1" spc="-1" dirty="0">
              <a:solidFill>
                <a:srgbClr val="074593"/>
              </a:solidFill>
              <a:latin typeface="Franklin Gothic Dem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/>
          </p:cNvPr>
          <p:cNvSpPr>
            <a:spLocks noChangeArrowheads="1"/>
          </p:cNvSpPr>
          <p:nvPr/>
        </p:nvSpPr>
        <p:spPr bwMode="auto">
          <a:xfrm>
            <a:off x="5808663" y="1484313"/>
            <a:ext cx="609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spc="-1" dirty="0">
                <a:solidFill>
                  <a:srgbClr val="074593"/>
                </a:solidFill>
                <a:latin typeface="Franklin Gothic Medium Cond"/>
                <a:ea typeface="+mn-ea"/>
                <a:cs typeface="+mn-cs"/>
              </a:rPr>
              <a:t>Широкополосный доступ к сети интернет домохозяйств</a:t>
            </a:r>
          </a:p>
        </p:txBody>
      </p:sp>
      <p:pic>
        <p:nvPicPr>
          <p:cNvPr id="72707" name="Рисунок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0" y="1844675"/>
            <a:ext cx="5697538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Прямоугольник 24"/>
          <p:cNvSpPr>
            <a:spLocks noChangeArrowheads="1"/>
          </p:cNvSpPr>
          <p:nvPr/>
        </p:nvSpPr>
        <p:spPr bwMode="auto">
          <a:xfrm>
            <a:off x="3792538" y="3284538"/>
            <a:ext cx="172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cs typeface="DejaVu Sans"/>
              </a:rPr>
              <a:t>78,8%</a:t>
            </a:r>
          </a:p>
        </p:txBody>
      </p:sp>
      <p:sp>
        <p:nvSpPr>
          <p:cNvPr id="72709" name="Прямоугольник 13"/>
          <p:cNvSpPr>
            <a:spLocks noChangeArrowheads="1"/>
          </p:cNvSpPr>
          <p:nvPr/>
        </p:nvSpPr>
        <p:spPr bwMode="auto">
          <a:xfrm>
            <a:off x="7824788" y="5805488"/>
            <a:ext cx="3071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>
                <a:latin typeface="Franklin Gothic Medium Cond" pitchFamily="34" charset="0"/>
                <a:cs typeface="DejaVu Sans"/>
              </a:rPr>
              <a:t>По данным Томскстата</a:t>
            </a:r>
          </a:p>
        </p:txBody>
      </p:sp>
      <p:pic>
        <p:nvPicPr>
          <p:cNvPr id="72710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333375"/>
            <a:ext cx="1152525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object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11225" y="981075"/>
            <a:ext cx="10561638" cy="5400675"/>
          </a:xfrm>
          <a:noFill/>
          <a:ln w="9525"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ru-RU" sz="1400" b="1" dirty="0" smtClean="0">
                <a:latin typeface="DejaVu Sans"/>
                <a:cs typeface="Arial" charset="0"/>
              </a:rPr>
              <a:t>НОРМАТИВНЫЕ ПРАВОВЫЕ АКТЫ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ru-RU" sz="1400" b="1" dirty="0" smtClean="0">
              <a:latin typeface="DejaVu Sans"/>
              <a:cs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1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   </a:t>
            </a: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■  </a:t>
            </a:r>
            <a:r>
              <a:rPr lang="ru-RU" sz="1200" b="1" u="sng" dirty="0" smtClean="0">
                <a:solidFill>
                  <a:srgbClr val="074593"/>
                </a:solidFill>
                <a:latin typeface="DejaVu Sans"/>
                <a:cs typeface="Arial" charset="0"/>
              </a:rPr>
              <a:t>Федеральный закон</a:t>
            </a: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 </a:t>
            </a:r>
            <a:r>
              <a:rPr lang="ru-RU" sz="1200" b="1" dirty="0" smtClean="0">
                <a:solidFill>
                  <a:srgbClr val="074593"/>
                </a:solidFill>
                <a:latin typeface="Franklin Gothic Demi" pitchFamily="34" charset="0"/>
                <a:cs typeface="Arial" charset="0"/>
              </a:rPr>
              <a:t>«</a:t>
            </a: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Об основных гарантиях избирательных прав и права на участие в референдуме граждан  Российской  Федерации</a:t>
            </a:r>
            <a:r>
              <a:rPr lang="ru-RU" sz="1200" b="1" dirty="0" smtClean="0">
                <a:solidFill>
                  <a:srgbClr val="074593"/>
                </a:solidFill>
                <a:latin typeface="Franklin Gothic Demi" pitchFamily="34" charset="0"/>
                <a:cs typeface="Arial" charset="0"/>
              </a:rPr>
              <a:t>»</a:t>
            </a: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 </a:t>
            </a:r>
            <a:r>
              <a:rPr lang="ru-RU" sz="1200" i="1" dirty="0" smtClean="0">
                <a:latin typeface="DejaVu Sans"/>
                <a:cs typeface="Arial" charset="0"/>
              </a:rPr>
              <a:t>(статья 64-1)</a:t>
            </a:r>
            <a:endParaRPr lang="ru-RU" sz="1200" i="1" dirty="0" smtClean="0">
              <a:latin typeface="DejaVu Sans"/>
              <a:cs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1200" b="1" i="1" dirty="0" smtClean="0">
              <a:latin typeface="DejaVu Sans"/>
              <a:cs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   ■  </a:t>
            </a:r>
            <a:r>
              <a:rPr lang="ru-RU" sz="1200" b="1" u="sng" dirty="0" smtClean="0">
                <a:solidFill>
                  <a:srgbClr val="074593"/>
                </a:solidFill>
                <a:latin typeface="DejaVu Sans"/>
                <a:cs typeface="Arial" charset="0"/>
              </a:rPr>
              <a:t>Законы Томской области: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        </a:t>
            </a:r>
            <a:r>
              <a:rPr lang="ru-RU" sz="1200" b="1" dirty="0" smtClean="0">
                <a:solidFill>
                  <a:srgbClr val="074593"/>
                </a:solidFill>
                <a:latin typeface="Franklin Gothic Demi" pitchFamily="34" charset="0"/>
                <a:cs typeface="Arial" charset="0"/>
              </a:rPr>
              <a:t>«</a:t>
            </a: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О выборах Губернатора Томской области</a:t>
            </a:r>
            <a:r>
              <a:rPr lang="ru-RU" sz="1200" b="1" dirty="0" smtClean="0">
                <a:solidFill>
                  <a:srgbClr val="074593"/>
                </a:solidFill>
                <a:latin typeface="Franklin Gothic Demi" pitchFamily="34" charset="0"/>
                <a:cs typeface="Arial" charset="0"/>
              </a:rPr>
              <a:t>»</a:t>
            </a: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 </a:t>
            </a:r>
            <a:r>
              <a:rPr lang="ru-RU" sz="1200" i="1" dirty="0" smtClean="0">
                <a:latin typeface="DejaVu Sans"/>
                <a:cs typeface="Arial" charset="0"/>
              </a:rPr>
              <a:t>(часть 19 статьи 57)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        </a:t>
            </a:r>
            <a:r>
              <a:rPr lang="ru-RU" sz="1200" b="1" dirty="0" smtClean="0">
                <a:solidFill>
                  <a:srgbClr val="074593"/>
                </a:solidFill>
                <a:latin typeface="Franklin Gothic Demi" pitchFamily="34" charset="0"/>
                <a:cs typeface="Arial" charset="0"/>
              </a:rPr>
              <a:t>«</a:t>
            </a: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О муниципальных выборах в Томской области</a:t>
            </a:r>
            <a:r>
              <a:rPr lang="ru-RU" sz="1200" b="1" dirty="0" smtClean="0">
                <a:solidFill>
                  <a:srgbClr val="074593"/>
                </a:solidFill>
                <a:latin typeface="Franklin Gothic Demi" pitchFamily="34" charset="0"/>
                <a:cs typeface="Arial" charset="0"/>
              </a:rPr>
              <a:t>»</a:t>
            </a: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 </a:t>
            </a:r>
            <a:r>
              <a:rPr lang="ru-RU" sz="1200" i="1" dirty="0" smtClean="0">
                <a:latin typeface="DejaVu Sans"/>
                <a:cs typeface="Arial" charset="0"/>
              </a:rPr>
              <a:t>(часть 19 статьи 60)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ru-RU" sz="1200" i="1" dirty="0" smtClean="0">
              <a:latin typeface="DejaVu Sans"/>
              <a:cs typeface="Arial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   ■  </a:t>
            </a:r>
            <a:r>
              <a:rPr lang="ru-RU" sz="1200" b="1" u="sng" dirty="0" smtClean="0">
                <a:solidFill>
                  <a:srgbClr val="074593"/>
                </a:solidFill>
                <a:latin typeface="DejaVu Sans"/>
                <a:cs typeface="Arial" charset="0"/>
              </a:rPr>
              <a:t>ЦИК России </a:t>
            </a: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принимает постановления, которыми утверждаются:</a:t>
            </a:r>
          </a:p>
          <a:p>
            <a:pPr marL="444500" lvl="1" indent="-265113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 		■ перечень субъектов Российской Федерации и уровни выборов, референдума, голосование по которым 	</a:t>
            </a:r>
          </a:p>
          <a:p>
            <a:pPr marL="444500" lvl="1" indent="-265113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		проводится с использованием ДЭГ                                                                                                                                                    </a:t>
            </a:r>
          </a:p>
          <a:p>
            <a:pPr marL="444500" lvl="1" indent="-265113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   		</a:t>
            </a:r>
            <a:r>
              <a:rPr lang="ru-RU" sz="1200" i="1" dirty="0" smtClean="0">
                <a:latin typeface="DejaVu Sans"/>
                <a:cs typeface="Arial" charset="0"/>
              </a:rPr>
              <a:t>(постановление ЦИК России от 8 июня 2022 г. № 86/714-8 </a:t>
            </a:r>
            <a:r>
              <a:rPr lang="ru-RU" sz="1200" i="1" dirty="0" smtClean="0">
                <a:latin typeface="Franklin Gothic Demi" pitchFamily="34" charset="0"/>
                <a:cs typeface="Arial" charset="0"/>
              </a:rPr>
              <a:t>«</a:t>
            </a:r>
            <a:r>
              <a:rPr lang="ru-RU" sz="1200" i="1" dirty="0" smtClean="0">
                <a:latin typeface="DejaVu Sans"/>
                <a:cs typeface="Arial" charset="0"/>
              </a:rPr>
              <a:t>О согласовании проведения дистанционного электронного 	голосования в субъектах Российской Федерации на выборах, которые должны быть назначены на 11 сентября 2022 года</a:t>
            </a:r>
            <a:r>
              <a:rPr lang="ru-RU" sz="1200" i="1" dirty="0" smtClean="0">
                <a:latin typeface="Franklin Gothic Demi" pitchFamily="34" charset="0"/>
                <a:cs typeface="Arial" charset="0"/>
              </a:rPr>
              <a:t>»</a:t>
            </a:r>
            <a:r>
              <a:rPr lang="ru-RU" sz="1200" i="1" dirty="0" smtClean="0">
                <a:latin typeface="DejaVu Sans"/>
                <a:cs typeface="Arial" charset="0"/>
              </a:rPr>
              <a:t>)</a:t>
            </a:r>
          </a:p>
          <a:p>
            <a:pPr marL="444500" lvl="1" indent="-265113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		</a:t>
            </a:r>
          </a:p>
          <a:p>
            <a:pPr marL="444500" lvl="1" indent="-265113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		■ порядок проведения ДЭГ </a:t>
            </a:r>
          </a:p>
          <a:p>
            <a:pPr marL="444500" lvl="1" indent="-265113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  		</a:t>
            </a:r>
            <a:r>
              <a:rPr lang="ru-RU" sz="1200" i="1" dirty="0" smtClean="0">
                <a:latin typeface="DejaVu Sans"/>
                <a:cs typeface="Arial" charset="0"/>
              </a:rPr>
              <a:t>(постановление ЦИК России от 8 июня 2022 г. № 86/716-8 </a:t>
            </a:r>
            <a:r>
              <a:rPr lang="ru-RU" sz="1200" i="1" dirty="0" smtClean="0">
                <a:latin typeface="Franklin Gothic Demi" pitchFamily="34" charset="0"/>
                <a:cs typeface="Arial" charset="0"/>
              </a:rPr>
              <a:t>«</a:t>
            </a:r>
            <a:r>
              <a:rPr lang="ru-RU" sz="1200" i="1" dirty="0" smtClean="0">
                <a:latin typeface="DejaVu Sans"/>
                <a:cs typeface="Arial" charset="0"/>
              </a:rPr>
              <a:t>О Порядке дистанционного электронного голосования с 	использованием федеральных государственных информационных систем</a:t>
            </a:r>
            <a:r>
              <a:rPr lang="ru-RU" sz="1200" i="1" dirty="0" smtClean="0">
                <a:latin typeface="Franklin Gothic Demi" pitchFamily="34" charset="0"/>
                <a:cs typeface="Arial" charset="0"/>
              </a:rPr>
              <a:t>»</a:t>
            </a:r>
            <a:r>
              <a:rPr lang="ru-RU" sz="1200" i="1" dirty="0" smtClean="0">
                <a:latin typeface="DejaVu Sans"/>
                <a:cs typeface="Arial" charset="0"/>
              </a:rPr>
              <a:t>)</a:t>
            </a:r>
          </a:p>
          <a:p>
            <a:pPr marL="444500" lvl="1" indent="-265113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		</a:t>
            </a:r>
          </a:p>
          <a:p>
            <a:pPr marL="444500" lvl="1" indent="-265113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		■ требования к проведению ДЭГ                                                                                                                      </a:t>
            </a:r>
          </a:p>
          <a:p>
            <a:pPr marL="444500" lvl="1" indent="-265113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   		</a:t>
            </a:r>
            <a:r>
              <a:rPr lang="ru-RU" sz="1200" i="1" dirty="0" smtClean="0">
                <a:latin typeface="DejaVu Sans"/>
                <a:cs typeface="Arial" charset="0"/>
              </a:rPr>
              <a:t>(постановление ЦИК России от 8 июня 2022 г. № 86/715-8 </a:t>
            </a:r>
            <a:r>
              <a:rPr lang="ru-RU" sz="1200" i="1" dirty="0" smtClean="0">
                <a:latin typeface="Franklin Gothic Demi" pitchFamily="34" charset="0"/>
                <a:cs typeface="Arial" charset="0"/>
              </a:rPr>
              <a:t>«</a:t>
            </a:r>
            <a:r>
              <a:rPr lang="ru-RU" sz="1200" i="1" dirty="0" smtClean="0">
                <a:latin typeface="DejaVu Sans"/>
                <a:cs typeface="Arial" charset="0"/>
              </a:rPr>
              <a:t>О Требованиях к проведению </a:t>
            </a:r>
            <a:r>
              <a:rPr lang="ru-RU" sz="1200" i="1" smtClean="0">
                <a:latin typeface="DejaVu Sans"/>
                <a:cs typeface="Arial" charset="0"/>
              </a:rPr>
              <a:t>дистанционного </a:t>
            </a:r>
            <a:r>
              <a:rPr lang="ru-RU" sz="1200" i="1" smtClean="0">
                <a:latin typeface="DejaVu Sans"/>
                <a:cs typeface="Arial" charset="0"/>
              </a:rPr>
              <a:t>электронного голосования</a:t>
            </a:r>
            <a:r>
              <a:rPr lang="ru-RU" sz="1200" i="1" dirty="0" smtClean="0">
                <a:latin typeface="Franklin Gothic Demi" pitchFamily="34" charset="0"/>
                <a:cs typeface="Arial" charset="0"/>
              </a:rPr>
              <a:t>»</a:t>
            </a:r>
            <a:r>
              <a:rPr lang="ru-RU" sz="1200" i="1" dirty="0" smtClean="0">
                <a:latin typeface="DejaVu Sans"/>
                <a:cs typeface="Arial" charset="0"/>
              </a:rPr>
              <a:t>)</a:t>
            </a:r>
          </a:p>
          <a:p>
            <a:pPr marL="444500" lvl="1" indent="-265113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		</a:t>
            </a:r>
          </a:p>
          <a:p>
            <a:pPr marL="444500" lvl="1" indent="-265113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		■ состав территориальной избирательной комиссии дистанционного электронного голосования для подготовки и 	проведения ДЭГ (ТИК ДЭГ)</a:t>
            </a:r>
          </a:p>
          <a:p>
            <a:pPr marL="444500" lvl="1" indent="-265113">
              <a:lnSpc>
                <a:spcPct val="80000"/>
              </a:lnSpc>
              <a:buFontTx/>
              <a:buNone/>
            </a:pPr>
            <a:endParaRPr lang="ru-RU" sz="1200" b="1" dirty="0" smtClean="0">
              <a:solidFill>
                <a:srgbClr val="074593"/>
              </a:solidFill>
              <a:latin typeface="DejaVu Sans"/>
              <a:cs typeface="Arial" charset="0"/>
            </a:endParaRPr>
          </a:p>
          <a:p>
            <a:pPr marL="444500" lvl="1" indent="-265113">
              <a:lnSpc>
                <a:spcPct val="80000"/>
              </a:lnSpc>
              <a:buFontTx/>
              <a:buNone/>
            </a:pP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■   </a:t>
            </a:r>
            <a:r>
              <a:rPr lang="ru-RU" sz="1200" b="1" u="sng" dirty="0" smtClean="0">
                <a:solidFill>
                  <a:srgbClr val="074593"/>
                </a:solidFill>
                <a:latin typeface="DejaVu Sans"/>
                <a:cs typeface="Arial" charset="0"/>
              </a:rPr>
              <a:t>Избирательная комиссия Томской области</a:t>
            </a: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 принимает постановление </a:t>
            </a:r>
            <a:r>
              <a:rPr lang="ru-RU" sz="1200" b="1" dirty="0" smtClean="0">
                <a:solidFill>
                  <a:srgbClr val="074593"/>
                </a:solidFill>
                <a:latin typeface="Franklin Gothic Demi" pitchFamily="34" charset="0"/>
                <a:cs typeface="Arial" charset="0"/>
              </a:rPr>
              <a:t>«</a:t>
            </a: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О проведении дистанционного электронного голосования на выборах, назначенных на 11 сентября 2022 года</a:t>
            </a:r>
            <a:r>
              <a:rPr lang="ru-RU" sz="1200" b="1" dirty="0" smtClean="0">
                <a:solidFill>
                  <a:srgbClr val="074593"/>
                </a:solidFill>
                <a:latin typeface="Franklin Gothic Demi" pitchFamily="34" charset="0"/>
                <a:cs typeface="Arial" charset="0"/>
              </a:rPr>
              <a:t>»</a:t>
            </a:r>
            <a:r>
              <a:rPr lang="ru-RU" sz="1200" b="1" dirty="0" smtClean="0">
                <a:solidFill>
                  <a:srgbClr val="074593"/>
                </a:solidFill>
                <a:latin typeface="DejaVu Sans"/>
                <a:cs typeface="Arial" charset="0"/>
              </a:rPr>
              <a:t> </a:t>
            </a:r>
          </a:p>
          <a:p>
            <a:pPr marL="444500" lvl="1" indent="-265113">
              <a:lnSpc>
                <a:spcPct val="80000"/>
              </a:lnSpc>
              <a:buFontTx/>
              <a:buNone/>
            </a:pPr>
            <a:endParaRPr lang="ru-RU" sz="1200" b="1" dirty="0" smtClean="0">
              <a:solidFill>
                <a:srgbClr val="074593"/>
              </a:solidFill>
              <a:latin typeface="DejaVu Sans"/>
              <a:cs typeface="Arial" charset="0"/>
            </a:endParaRPr>
          </a:p>
        </p:txBody>
      </p:sp>
      <p:sp>
        <p:nvSpPr>
          <p:cNvPr id="74754" name="TextBox 8"/>
          <p:cNvSpPr txBox="1">
            <a:spLocks noChangeArrowheads="1"/>
          </p:cNvSpPr>
          <p:nvPr/>
        </p:nvSpPr>
        <p:spPr bwMode="auto">
          <a:xfrm>
            <a:off x="1200150" y="333375"/>
            <a:ext cx="10079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ru-RU" sz="2600" b="1">
                <a:solidFill>
                  <a:srgbClr val="074593"/>
                </a:solidFill>
                <a:latin typeface="Franklin Gothic Demi" pitchFamily="34" charset="0"/>
                <a:cs typeface="DejaVu Sans"/>
              </a:rPr>
              <a:t>Дистанционное электронное голосование</a:t>
            </a:r>
          </a:p>
        </p:txBody>
      </p:sp>
      <p:pic>
        <p:nvPicPr>
          <p:cNvPr id="74755" name="Рисунок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" y="260350"/>
            <a:ext cx="86518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object 2"/>
          <p:cNvGrpSpPr>
            <a:grpSpLocks/>
          </p:cNvGrpSpPr>
          <p:nvPr/>
        </p:nvGrpSpPr>
        <p:grpSpPr bwMode="auto">
          <a:xfrm>
            <a:off x="269875" y="620713"/>
            <a:ext cx="11922125" cy="5611812"/>
            <a:chOff x="0" y="795527"/>
            <a:chExt cx="9144000" cy="4349750"/>
          </a:xfrm>
        </p:grpSpPr>
        <p:sp>
          <p:nvSpPr>
            <p:cNvPr id="75809" name="object 3"/>
            <p:cNvSpPr>
              <a:spLocks/>
            </p:cNvSpPr>
            <p:nvPr/>
          </p:nvSpPr>
          <p:spPr bwMode="auto">
            <a:xfrm>
              <a:off x="0" y="795527"/>
              <a:ext cx="3700779" cy="4121150"/>
            </a:xfrm>
            <a:custGeom>
              <a:avLst/>
              <a:gdLst>
                <a:gd name="T0" fmla="*/ 3700273 w 3700779"/>
                <a:gd name="T1" fmla="*/ 0 h 4121150"/>
                <a:gd name="T2" fmla="*/ 0 w 3700779"/>
                <a:gd name="T3" fmla="*/ 0 h 4121150"/>
                <a:gd name="T4" fmla="*/ 0 w 3700779"/>
                <a:gd name="T5" fmla="*/ 4120896 h 4121150"/>
                <a:gd name="T6" fmla="*/ 3700273 w 3700779"/>
                <a:gd name="T7" fmla="*/ 4120896 h 4121150"/>
                <a:gd name="T8" fmla="*/ 3700273 w 3700779"/>
                <a:gd name="T9" fmla="*/ 0 h 4121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00779"/>
                <a:gd name="T16" fmla="*/ 0 h 4121150"/>
                <a:gd name="T17" fmla="*/ 3700779 w 3700779"/>
                <a:gd name="T18" fmla="*/ 4121150 h 4121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00779" h="4121150">
                  <a:moveTo>
                    <a:pt x="3700272" y="0"/>
                  </a:moveTo>
                  <a:lnTo>
                    <a:pt x="0" y="0"/>
                  </a:lnTo>
                  <a:lnTo>
                    <a:pt x="0" y="4120896"/>
                  </a:lnTo>
                  <a:lnTo>
                    <a:pt x="3700272" y="4120896"/>
                  </a:lnTo>
                  <a:lnTo>
                    <a:pt x="3700272" y="0"/>
                  </a:lnTo>
                  <a:close/>
                </a:path>
              </a:pathLst>
            </a:custGeom>
            <a:solidFill>
              <a:srgbClr val="DCE6F1">
                <a:alpha val="5999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5810" name="object 4"/>
            <p:cNvSpPr>
              <a:spLocks/>
            </p:cNvSpPr>
            <p:nvPr/>
          </p:nvSpPr>
          <p:spPr bwMode="auto">
            <a:xfrm>
              <a:off x="0" y="4916423"/>
              <a:ext cx="9144000" cy="228600"/>
            </a:xfrm>
            <a:custGeom>
              <a:avLst/>
              <a:gdLst>
                <a:gd name="T0" fmla="*/ 9144000 w 9144000"/>
                <a:gd name="T1" fmla="*/ 0 h 228600"/>
                <a:gd name="T2" fmla="*/ 0 w 9144000"/>
                <a:gd name="T3" fmla="*/ 0 h 228600"/>
                <a:gd name="T4" fmla="*/ 0 w 9144000"/>
                <a:gd name="T5" fmla="*/ 228600 h 228600"/>
                <a:gd name="T6" fmla="*/ 9144000 w 9144000"/>
                <a:gd name="T7" fmla="*/ 228600 h 228600"/>
                <a:gd name="T8" fmla="*/ 9144000 w 9144000"/>
                <a:gd name="T9" fmla="*/ 0 h 228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44000"/>
                <a:gd name="T16" fmla="*/ 0 h 228600"/>
                <a:gd name="T17" fmla="*/ 9144000 w 9144000"/>
                <a:gd name="T18" fmla="*/ 228600 h 228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44000" h="228600">
                  <a:moveTo>
                    <a:pt x="91440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144000" y="228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75811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4112" y="2023871"/>
              <a:ext cx="969263" cy="966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812" name="object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3336" y="2023871"/>
              <a:ext cx="966215" cy="966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813" name="object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38655" y="2023871"/>
              <a:ext cx="969263" cy="966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814" name="object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90927" y="2023871"/>
              <a:ext cx="969263" cy="96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815" name="object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37104" y="2023871"/>
              <a:ext cx="969264" cy="96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816" name="object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015" y="3078479"/>
              <a:ext cx="969263" cy="96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817" name="object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77240" y="3078479"/>
              <a:ext cx="966216" cy="96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818" name="object 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32560" y="3078479"/>
              <a:ext cx="969264" cy="96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819" name="object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84832" y="3078479"/>
              <a:ext cx="969263" cy="96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820" name="object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31007" y="3078479"/>
              <a:ext cx="969264" cy="96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778" name="object 15"/>
          <p:cNvSpPr txBox="1">
            <a:spLocks noChangeArrowheads="1"/>
          </p:cNvSpPr>
          <p:nvPr/>
        </p:nvSpPr>
        <p:spPr bwMode="auto">
          <a:xfrm>
            <a:off x="6888163" y="476250"/>
            <a:ext cx="25463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9464" rIns="0" bIns="0">
            <a:spAutoFit/>
          </a:bodyPr>
          <a:lstStyle/>
          <a:p>
            <a:pPr marL="17463" algn="ctr" defTabSz="1219200">
              <a:spcBef>
                <a:spcPts val="150"/>
              </a:spcBef>
              <a:tabLst>
                <a:tab pos="1409700" algn="l"/>
              </a:tabLst>
            </a:pPr>
            <a:r>
              <a:rPr lang="ru-RU" sz="3600" b="1">
                <a:solidFill>
                  <a:srgbClr val="074593"/>
                </a:solidFill>
                <a:latin typeface="Franklin Gothic Demi" pitchFamily="34" charset="0"/>
                <a:cs typeface="DejaVu Sans"/>
              </a:rPr>
              <a:t>ТИК ДЭГ</a:t>
            </a:r>
          </a:p>
        </p:txBody>
      </p:sp>
      <p:sp>
        <p:nvSpPr>
          <p:cNvPr id="75779" name="object 16"/>
          <p:cNvSpPr txBox="1">
            <a:spLocks noChangeArrowheads="1"/>
          </p:cNvSpPr>
          <p:nvPr/>
        </p:nvSpPr>
        <p:spPr bwMode="auto">
          <a:xfrm>
            <a:off x="5375275" y="1196975"/>
            <a:ext cx="610552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7772" rIns="0" bIns="0">
            <a:spAutoFit/>
          </a:bodyPr>
          <a:lstStyle/>
          <a:p>
            <a:pPr marL="17463" indent="165100" algn="ctr" defTabSz="1219200">
              <a:spcBef>
                <a:spcPts val="138"/>
              </a:spcBef>
            </a:pPr>
            <a:r>
              <a:rPr lang="ru-RU" sz="2000" b="1">
                <a:solidFill>
                  <a:srgbClr val="074593"/>
                </a:solidFill>
                <a:latin typeface="Franklin Gothic Demi" pitchFamily="34" charset="0"/>
                <a:cs typeface="DejaVu Sans"/>
              </a:rPr>
              <a:t>ФОРМИРУЕТСЯ ЦИК РОССИИ НА ОСНОВАНИИ ПРЕДЛОЖЕНИЙ:</a:t>
            </a:r>
          </a:p>
        </p:txBody>
      </p:sp>
      <p:sp>
        <p:nvSpPr>
          <p:cNvPr id="75780" name="object 17"/>
          <p:cNvSpPr txBox="1">
            <a:spLocks noChangeArrowheads="1"/>
          </p:cNvSpPr>
          <p:nvPr/>
        </p:nvSpPr>
        <p:spPr bwMode="auto">
          <a:xfrm>
            <a:off x="407988" y="1125538"/>
            <a:ext cx="11128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079" rIns="0" bIns="0">
            <a:spAutoFit/>
          </a:bodyPr>
          <a:lstStyle/>
          <a:p>
            <a:pPr marL="17463" algn="ctr" defTabSz="1219200">
              <a:spcBef>
                <a:spcPts val="138"/>
              </a:spcBef>
            </a:pPr>
            <a:r>
              <a:rPr lang="ru-RU" sz="4800" b="1">
                <a:solidFill>
                  <a:srgbClr val="074593"/>
                </a:solidFill>
                <a:cs typeface="DejaVu Sans"/>
              </a:rPr>
              <a:t>12</a:t>
            </a:r>
          </a:p>
        </p:txBody>
      </p:sp>
      <p:sp>
        <p:nvSpPr>
          <p:cNvPr id="75781" name="object 18"/>
          <p:cNvSpPr txBox="1">
            <a:spLocks noChangeArrowheads="1"/>
          </p:cNvSpPr>
          <p:nvPr/>
        </p:nvSpPr>
        <p:spPr bwMode="auto">
          <a:xfrm>
            <a:off x="1516063" y="1296988"/>
            <a:ext cx="32035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925" rIns="0" bIns="0">
            <a:spAutoFit/>
          </a:bodyPr>
          <a:lstStyle/>
          <a:p>
            <a:pPr algn="ctr" defTabSz="1219200">
              <a:spcBef>
                <a:spcPts val="138"/>
              </a:spcBef>
            </a:pPr>
            <a:r>
              <a:rPr lang="ru-RU" sz="2400" b="1">
                <a:solidFill>
                  <a:srgbClr val="1F487C"/>
                </a:solidFill>
                <a:cs typeface="DejaVu Sans"/>
              </a:rPr>
              <a:t>ЧЛЕНОВ КОМИССИИ</a:t>
            </a:r>
            <a:endParaRPr lang="ru-RU" sz="2400">
              <a:solidFill>
                <a:srgbClr val="000000"/>
              </a:solidFill>
              <a:cs typeface="DejaVu Sans"/>
            </a:endParaRPr>
          </a:p>
          <a:p>
            <a:pPr algn="ctr" defTabSz="1219200">
              <a:spcBef>
                <a:spcPts val="100"/>
              </a:spcBef>
            </a:pPr>
            <a:r>
              <a:rPr lang="ru-RU" sz="1200">
                <a:solidFill>
                  <a:srgbClr val="1F487C"/>
                </a:solidFill>
                <a:cs typeface="DejaVu Sans"/>
              </a:rPr>
              <a:t>С ПРАВОМ РЕШАЮЩЕГО ГОЛОСА</a:t>
            </a:r>
            <a:endParaRPr lang="ru-RU" sz="1200">
              <a:solidFill>
                <a:srgbClr val="000000"/>
              </a:solidFill>
              <a:cs typeface="DejaVu Sans"/>
            </a:endParaRPr>
          </a:p>
        </p:txBody>
      </p:sp>
      <p:grpSp>
        <p:nvGrpSpPr>
          <p:cNvPr id="75782" name="object 19"/>
          <p:cNvGrpSpPr>
            <a:grpSpLocks/>
          </p:cNvGrpSpPr>
          <p:nvPr/>
        </p:nvGrpSpPr>
        <p:grpSpPr bwMode="auto">
          <a:xfrm>
            <a:off x="5087938" y="2133600"/>
            <a:ext cx="6035675" cy="2654300"/>
            <a:chOff x="3901440" y="1975103"/>
            <a:chExt cx="4526280" cy="1993900"/>
          </a:xfrm>
        </p:grpSpPr>
        <p:sp>
          <p:nvSpPr>
            <p:cNvPr id="75804" name="object 20"/>
            <p:cNvSpPr>
              <a:spLocks/>
            </p:cNvSpPr>
            <p:nvPr/>
          </p:nvSpPr>
          <p:spPr bwMode="auto">
            <a:xfrm>
              <a:off x="3901440" y="1975103"/>
              <a:ext cx="4526280" cy="615950"/>
            </a:xfrm>
            <a:custGeom>
              <a:avLst/>
              <a:gdLst>
                <a:gd name="T0" fmla="*/ 4526280 w 4526280"/>
                <a:gd name="T1" fmla="*/ 0 h 615950"/>
                <a:gd name="T2" fmla="*/ 307848 w 4526280"/>
                <a:gd name="T3" fmla="*/ 0 h 615950"/>
                <a:gd name="T4" fmla="*/ 0 w 4526280"/>
                <a:gd name="T5" fmla="*/ 307847 h 615950"/>
                <a:gd name="T6" fmla="*/ 307848 w 4526280"/>
                <a:gd name="T7" fmla="*/ 615695 h 615950"/>
                <a:gd name="T8" fmla="*/ 4526280 w 4526280"/>
                <a:gd name="T9" fmla="*/ 615695 h 615950"/>
                <a:gd name="T10" fmla="*/ 4526280 w 4526280"/>
                <a:gd name="T11" fmla="*/ 0 h 615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26280"/>
                <a:gd name="T19" fmla="*/ 0 h 615950"/>
                <a:gd name="T20" fmla="*/ 4526280 w 4526280"/>
                <a:gd name="T21" fmla="*/ 615950 h 6159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26280" h="615950">
                  <a:moveTo>
                    <a:pt x="4526280" y="0"/>
                  </a:moveTo>
                  <a:lnTo>
                    <a:pt x="307848" y="0"/>
                  </a:lnTo>
                  <a:lnTo>
                    <a:pt x="0" y="307847"/>
                  </a:lnTo>
                  <a:lnTo>
                    <a:pt x="307848" y="615695"/>
                  </a:lnTo>
                  <a:lnTo>
                    <a:pt x="4526280" y="615695"/>
                  </a:lnTo>
                  <a:lnTo>
                    <a:pt x="4526280" y="0"/>
                  </a:lnTo>
                  <a:close/>
                </a:path>
              </a:pathLst>
            </a:custGeom>
            <a:solidFill>
              <a:srgbClr val="1F487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5805" name="object 21"/>
            <p:cNvSpPr>
              <a:spLocks/>
            </p:cNvSpPr>
            <p:nvPr/>
          </p:nvSpPr>
          <p:spPr bwMode="auto">
            <a:xfrm>
              <a:off x="3910584" y="2663951"/>
              <a:ext cx="4517390" cy="615950"/>
            </a:xfrm>
            <a:custGeom>
              <a:avLst/>
              <a:gdLst>
                <a:gd name="T0" fmla="*/ 4517138 w 4517390"/>
                <a:gd name="T1" fmla="*/ 0 h 615950"/>
                <a:gd name="T2" fmla="*/ 307848 w 4517390"/>
                <a:gd name="T3" fmla="*/ 0 h 615950"/>
                <a:gd name="T4" fmla="*/ 0 w 4517390"/>
                <a:gd name="T5" fmla="*/ 307848 h 615950"/>
                <a:gd name="T6" fmla="*/ 307848 w 4517390"/>
                <a:gd name="T7" fmla="*/ 615696 h 615950"/>
                <a:gd name="T8" fmla="*/ 4517138 w 4517390"/>
                <a:gd name="T9" fmla="*/ 615696 h 615950"/>
                <a:gd name="T10" fmla="*/ 4517138 w 4517390"/>
                <a:gd name="T11" fmla="*/ 0 h 6159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17390"/>
                <a:gd name="T19" fmla="*/ 0 h 615950"/>
                <a:gd name="T20" fmla="*/ 4517390 w 4517390"/>
                <a:gd name="T21" fmla="*/ 615950 h 6159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17390" h="615950">
                  <a:moveTo>
                    <a:pt x="4517136" y="0"/>
                  </a:moveTo>
                  <a:lnTo>
                    <a:pt x="307848" y="0"/>
                  </a:lnTo>
                  <a:lnTo>
                    <a:pt x="0" y="307848"/>
                  </a:lnTo>
                  <a:lnTo>
                    <a:pt x="307848" y="615696"/>
                  </a:lnTo>
                  <a:lnTo>
                    <a:pt x="4517136" y="615696"/>
                  </a:lnTo>
                  <a:lnTo>
                    <a:pt x="4517136" y="0"/>
                  </a:lnTo>
                  <a:close/>
                </a:path>
              </a:pathLst>
            </a:custGeom>
            <a:solidFill>
              <a:srgbClr val="52CFB4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5806" name="object 22"/>
            <p:cNvSpPr>
              <a:spLocks/>
            </p:cNvSpPr>
            <p:nvPr/>
          </p:nvSpPr>
          <p:spPr bwMode="auto">
            <a:xfrm>
              <a:off x="3922776" y="3349751"/>
              <a:ext cx="4505325" cy="619125"/>
            </a:xfrm>
            <a:custGeom>
              <a:avLst/>
              <a:gdLst>
                <a:gd name="T0" fmla="*/ 4504945 w 4505325"/>
                <a:gd name="T1" fmla="*/ 0 h 619125"/>
                <a:gd name="T2" fmla="*/ 309372 w 4505325"/>
                <a:gd name="T3" fmla="*/ 0 h 619125"/>
                <a:gd name="T4" fmla="*/ 0 w 4505325"/>
                <a:gd name="T5" fmla="*/ 309372 h 619125"/>
                <a:gd name="T6" fmla="*/ 309372 w 4505325"/>
                <a:gd name="T7" fmla="*/ 618744 h 619125"/>
                <a:gd name="T8" fmla="*/ 4504945 w 4505325"/>
                <a:gd name="T9" fmla="*/ 618744 h 619125"/>
                <a:gd name="T10" fmla="*/ 4504945 w 4505325"/>
                <a:gd name="T11" fmla="*/ 0 h 619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05325"/>
                <a:gd name="T19" fmla="*/ 0 h 619125"/>
                <a:gd name="T20" fmla="*/ 4505325 w 4505325"/>
                <a:gd name="T21" fmla="*/ 619125 h 619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05325" h="619125">
                  <a:moveTo>
                    <a:pt x="4504944" y="0"/>
                  </a:moveTo>
                  <a:lnTo>
                    <a:pt x="309372" y="0"/>
                  </a:lnTo>
                  <a:lnTo>
                    <a:pt x="0" y="309372"/>
                  </a:lnTo>
                  <a:lnTo>
                    <a:pt x="309372" y="618744"/>
                  </a:lnTo>
                  <a:lnTo>
                    <a:pt x="4504944" y="618744"/>
                  </a:lnTo>
                  <a:lnTo>
                    <a:pt x="4504944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5807" name="object 23"/>
            <p:cNvSpPr>
              <a:spLocks/>
            </p:cNvSpPr>
            <p:nvPr/>
          </p:nvSpPr>
          <p:spPr bwMode="auto">
            <a:xfrm>
              <a:off x="4230624" y="2072639"/>
              <a:ext cx="402590" cy="405765"/>
            </a:xfrm>
            <a:custGeom>
              <a:avLst/>
              <a:gdLst>
                <a:gd name="T0" fmla="*/ 201167 w 402589"/>
                <a:gd name="T1" fmla="*/ 0 h 405764"/>
                <a:gd name="T2" fmla="*/ 155034 w 402589"/>
                <a:gd name="T3" fmla="*/ 5356 h 405764"/>
                <a:gd name="T4" fmla="*/ 112689 w 402589"/>
                <a:gd name="T5" fmla="*/ 20611 h 405764"/>
                <a:gd name="T6" fmla="*/ 75338 w 402589"/>
                <a:gd name="T7" fmla="*/ 44547 h 405764"/>
                <a:gd name="T8" fmla="*/ 44187 w 402589"/>
                <a:gd name="T9" fmla="*/ 75942 h 405764"/>
                <a:gd name="T10" fmla="*/ 20442 w 402589"/>
                <a:gd name="T11" fmla="*/ 113577 h 405764"/>
                <a:gd name="T12" fmla="*/ 5311 w 402589"/>
                <a:gd name="T13" fmla="*/ 156234 h 405764"/>
                <a:gd name="T14" fmla="*/ 0 w 402589"/>
                <a:gd name="T15" fmla="*/ 202691 h 405764"/>
                <a:gd name="T16" fmla="*/ 5311 w 402589"/>
                <a:gd name="T17" fmla="*/ 249158 h 405764"/>
                <a:gd name="T18" fmla="*/ 20442 w 402589"/>
                <a:gd name="T19" fmla="*/ 291815 h 405764"/>
                <a:gd name="T20" fmla="*/ 44187 w 402589"/>
                <a:gd name="T21" fmla="*/ 329450 h 405764"/>
                <a:gd name="T22" fmla="*/ 75338 w 402589"/>
                <a:gd name="T23" fmla="*/ 360845 h 405764"/>
                <a:gd name="T24" fmla="*/ 112689 w 402589"/>
                <a:gd name="T25" fmla="*/ 384781 h 405764"/>
                <a:gd name="T26" fmla="*/ 155034 w 402589"/>
                <a:gd name="T27" fmla="*/ 400036 h 405764"/>
                <a:gd name="T28" fmla="*/ 201167 w 402589"/>
                <a:gd name="T29" fmla="*/ 405392 h 405764"/>
                <a:gd name="T30" fmla="*/ 247310 w 402589"/>
                <a:gd name="T31" fmla="*/ 400036 h 405764"/>
                <a:gd name="T32" fmla="*/ 289655 w 402589"/>
                <a:gd name="T33" fmla="*/ 384781 h 405764"/>
                <a:gd name="T34" fmla="*/ 327006 w 402589"/>
                <a:gd name="T35" fmla="*/ 360845 h 405764"/>
                <a:gd name="T36" fmla="*/ 358157 w 402589"/>
                <a:gd name="T37" fmla="*/ 329450 h 405764"/>
                <a:gd name="T38" fmla="*/ 381902 w 402589"/>
                <a:gd name="T39" fmla="*/ 291815 h 405764"/>
                <a:gd name="T40" fmla="*/ 397033 w 402589"/>
                <a:gd name="T41" fmla="*/ 249158 h 405764"/>
                <a:gd name="T42" fmla="*/ 402345 w 402589"/>
                <a:gd name="T43" fmla="*/ 202691 h 405764"/>
                <a:gd name="T44" fmla="*/ 397033 w 402589"/>
                <a:gd name="T45" fmla="*/ 156234 h 405764"/>
                <a:gd name="T46" fmla="*/ 381902 w 402589"/>
                <a:gd name="T47" fmla="*/ 113577 h 405764"/>
                <a:gd name="T48" fmla="*/ 358157 w 402589"/>
                <a:gd name="T49" fmla="*/ 75942 h 405764"/>
                <a:gd name="T50" fmla="*/ 327006 w 402589"/>
                <a:gd name="T51" fmla="*/ 44547 h 405764"/>
                <a:gd name="T52" fmla="*/ 289655 w 402589"/>
                <a:gd name="T53" fmla="*/ 20611 h 405764"/>
                <a:gd name="T54" fmla="*/ 247310 w 402589"/>
                <a:gd name="T55" fmla="*/ 5356 h 405764"/>
                <a:gd name="T56" fmla="*/ 201167 w 402589"/>
                <a:gd name="T57" fmla="*/ 0 h 4057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02589"/>
                <a:gd name="T88" fmla="*/ 0 h 405764"/>
                <a:gd name="T89" fmla="*/ 402589 w 402589"/>
                <a:gd name="T90" fmla="*/ 405764 h 4057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02589" h="405764">
                  <a:moveTo>
                    <a:pt x="201167" y="0"/>
                  </a:moveTo>
                  <a:lnTo>
                    <a:pt x="155034" y="5356"/>
                  </a:lnTo>
                  <a:lnTo>
                    <a:pt x="112689" y="20611"/>
                  </a:lnTo>
                  <a:lnTo>
                    <a:pt x="75338" y="44547"/>
                  </a:lnTo>
                  <a:lnTo>
                    <a:pt x="44187" y="75942"/>
                  </a:lnTo>
                  <a:lnTo>
                    <a:pt x="20442" y="113577"/>
                  </a:lnTo>
                  <a:lnTo>
                    <a:pt x="5311" y="156234"/>
                  </a:lnTo>
                  <a:lnTo>
                    <a:pt x="0" y="202691"/>
                  </a:lnTo>
                  <a:lnTo>
                    <a:pt x="5311" y="249149"/>
                  </a:lnTo>
                  <a:lnTo>
                    <a:pt x="20442" y="291806"/>
                  </a:lnTo>
                  <a:lnTo>
                    <a:pt x="44187" y="329441"/>
                  </a:lnTo>
                  <a:lnTo>
                    <a:pt x="75338" y="360836"/>
                  </a:lnTo>
                  <a:lnTo>
                    <a:pt x="112689" y="384772"/>
                  </a:lnTo>
                  <a:lnTo>
                    <a:pt x="155034" y="400027"/>
                  </a:lnTo>
                  <a:lnTo>
                    <a:pt x="201167" y="405383"/>
                  </a:lnTo>
                  <a:lnTo>
                    <a:pt x="247301" y="400027"/>
                  </a:lnTo>
                  <a:lnTo>
                    <a:pt x="289646" y="384772"/>
                  </a:lnTo>
                  <a:lnTo>
                    <a:pt x="326997" y="360836"/>
                  </a:lnTo>
                  <a:lnTo>
                    <a:pt x="358148" y="329441"/>
                  </a:lnTo>
                  <a:lnTo>
                    <a:pt x="381893" y="291806"/>
                  </a:lnTo>
                  <a:lnTo>
                    <a:pt x="397024" y="249149"/>
                  </a:lnTo>
                  <a:lnTo>
                    <a:pt x="402336" y="202691"/>
                  </a:lnTo>
                  <a:lnTo>
                    <a:pt x="397024" y="156234"/>
                  </a:lnTo>
                  <a:lnTo>
                    <a:pt x="381893" y="113577"/>
                  </a:lnTo>
                  <a:lnTo>
                    <a:pt x="358148" y="75942"/>
                  </a:lnTo>
                  <a:lnTo>
                    <a:pt x="326997" y="44547"/>
                  </a:lnTo>
                  <a:lnTo>
                    <a:pt x="289646" y="20611"/>
                  </a:lnTo>
                  <a:lnTo>
                    <a:pt x="247301" y="5356"/>
                  </a:lnTo>
                  <a:lnTo>
                    <a:pt x="20116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75808" name="object 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9392" y="2130551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783" name="object 25"/>
          <p:cNvSpPr txBox="1">
            <a:spLocks noChangeArrowheads="1"/>
          </p:cNvSpPr>
          <p:nvPr/>
        </p:nvSpPr>
        <p:spPr bwMode="auto">
          <a:xfrm>
            <a:off x="6240463" y="2205038"/>
            <a:ext cx="46799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618" rIns="0" bIns="0">
            <a:spAutoFit/>
          </a:bodyPr>
          <a:lstStyle/>
          <a:p>
            <a:pPr marL="17463" defTabSz="1219200">
              <a:spcBef>
                <a:spcPts val="150"/>
              </a:spcBef>
            </a:pPr>
            <a:r>
              <a:rPr lang="ru-RU" sz="1400">
                <a:solidFill>
                  <a:srgbClr val="FFFFFF"/>
                </a:solidFill>
                <a:cs typeface="DejaVu Sans"/>
              </a:rPr>
              <a:t>политических партий, выдвинувших списки кандидатов, допущенные к распределению депутатских мандатов в Государственной Думе Российской Федерации</a:t>
            </a:r>
            <a:endParaRPr lang="ru-RU" sz="140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75784" name="object 26"/>
          <p:cNvSpPr txBox="1">
            <a:spLocks noChangeArrowheads="1"/>
          </p:cNvSpPr>
          <p:nvPr/>
        </p:nvSpPr>
        <p:spPr bwMode="auto">
          <a:xfrm>
            <a:off x="6240463" y="3284538"/>
            <a:ext cx="302418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7772" rIns="0" bIns="0">
            <a:spAutoFit/>
          </a:bodyPr>
          <a:lstStyle/>
          <a:p>
            <a:pPr marL="17463" defTabSz="1219200">
              <a:spcBef>
                <a:spcPts val="138"/>
              </a:spcBef>
            </a:pPr>
            <a:r>
              <a:rPr lang="ru-RU" sz="1400">
                <a:solidFill>
                  <a:srgbClr val="FFFFFF"/>
                </a:solidFill>
                <a:cs typeface="DejaVu Sans"/>
              </a:rPr>
              <a:t>других политический партий</a:t>
            </a:r>
            <a:endParaRPr lang="ru-RU" sz="1400">
              <a:solidFill>
                <a:srgbClr val="000000"/>
              </a:solidFill>
              <a:cs typeface="DejaVu Sans"/>
            </a:endParaRPr>
          </a:p>
        </p:txBody>
      </p:sp>
      <p:grpSp>
        <p:nvGrpSpPr>
          <p:cNvPr id="75785" name="object 27"/>
          <p:cNvGrpSpPr>
            <a:grpSpLocks/>
          </p:cNvGrpSpPr>
          <p:nvPr/>
        </p:nvGrpSpPr>
        <p:grpSpPr bwMode="auto">
          <a:xfrm>
            <a:off x="334963" y="1916113"/>
            <a:ext cx="7840662" cy="3632200"/>
            <a:chOff x="313690" y="1819401"/>
            <a:chExt cx="5880100" cy="2727960"/>
          </a:xfrm>
        </p:grpSpPr>
        <p:sp>
          <p:nvSpPr>
            <p:cNvPr id="75796" name="object 28"/>
            <p:cNvSpPr>
              <a:spLocks/>
            </p:cNvSpPr>
            <p:nvPr/>
          </p:nvSpPr>
          <p:spPr bwMode="auto">
            <a:xfrm>
              <a:off x="4230624" y="2770631"/>
              <a:ext cx="405765" cy="405765"/>
            </a:xfrm>
            <a:custGeom>
              <a:avLst/>
              <a:gdLst>
                <a:gd name="T0" fmla="*/ 202691 w 405764"/>
                <a:gd name="T1" fmla="*/ 0 h 405764"/>
                <a:gd name="T2" fmla="*/ 156234 w 405764"/>
                <a:gd name="T3" fmla="*/ 5356 h 405764"/>
                <a:gd name="T4" fmla="*/ 113577 w 405764"/>
                <a:gd name="T5" fmla="*/ 20611 h 405764"/>
                <a:gd name="T6" fmla="*/ 75942 w 405764"/>
                <a:gd name="T7" fmla="*/ 44547 h 405764"/>
                <a:gd name="T8" fmla="*/ 44547 w 405764"/>
                <a:gd name="T9" fmla="*/ 75942 h 405764"/>
                <a:gd name="T10" fmla="*/ 20611 w 405764"/>
                <a:gd name="T11" fmla="*/ 113577 h 405764"/>
                <a:gd name="T12" fmla="*/ 5356 w 405764"/>
                <a:gd name="T13" fmla="*/ 156234 h 405764"/>
                <a:gd name="T14" fmla="*/ 0 w 405764"/>
                <a:gd name="T15" fmla="*/ 202692 h 405764"/>
                <a:gd name="T16" fmla="*/ 5356 w 405764"/>
                <a:gd name="T17" fmla="*/ 249158 h 405764"/>
                <a:gd name="T18" fmla="*/ 20611 w 405764"/>
                <a:gd name="T19" fmla="*/ 291815 h 405764"/>
                <a:gd name="T20" fmla="*/ 44547 w 405764"/>
                <a:gd name="T21" fmla="*/ 329450 h 405764"/>
                <a:gd name="T22" fmla="*/ 75942 w 405764"/>
                <a:gd name="T23" fmla="*/ 360845 h 405764"/>
                <a:gd name="T24" fmla="*/ 113577 w 405764"/>
                <a:gd name="T25" fmla="*/ 384781 h 405764"/>
                <a:gd name="T26" fmla="*/ 156234 w 405764"/>
                <a:gd name="T27" fmla="*/ 400036 h 405764"/>
                <a:gd name="T28" fmla="*/ 202691 w 405764"/>
                <a:gd name="T29" fmla="*/ 405393 h 405764"/>
                <a:gd name="T30" fmla="*/ 249158 w 405764"/>
                <a:gd name="T31" fmla="*/ 400036 h 405764"/>
                <a:gd name="T32" fmla="*/ 291815 w 405764"/>
                <a:gd name="T33" fmla="*/ 384781 h 405764"/>
                <a:gd name="T34" fmla="*/ 329450 w 405764"/>
                <a:gd name="T35" fmla="*/ 360845 h 405764"/>
                <a:gd name="T36" fmla="*/ 360845 w 405764"/>
                <a:gd name="T37" fmla="*/ 329450 h 405764"/>
                <a:gd name="T38" fmla="*/ 384781 w 405764"/>
                <a:gd name="T39" fmla="*/ 291815 h 405764"/>
                <a:gd name="T40" fmla="*/ 400036 w 405764"/>
                <a:gd name="T41" fmla="*/ 249158 h 405764"/>
                <a:gd name="T42" fmla="*/ 405393 w 405764"/>
                <a:gd name="T43" fmla="*/ 202692 h 405764"/>
                <a:gd name="T44" fmla="*/ 400036 w 405764"/>
                <a:gd name="T45" fmla="*/ 156234 h 405764"/>
                <a:gd name="T46" fmla="*/ 384781 w 405764"/>
                <a:gd name="T47" fmla="*/ 113577 h 405764"/>
                <a:gd name="T48" fmla="*/ 360845 w 405764"/>
                <a:gd name="T49" fmla="*/ 75942 h 405764"/>
                <a:gd name="T50" fmla="*/ 329450 w 405764"/>
                <a:gd name="T51" fmla="*/ 44547 h 405764"/>
                <a:gd name="T52" fmla="*/ 291815 w 405764"/>
                <a:gd name="T53" fmla="*/ 20611 h 405764"/>
                <a:gd name="T54" fmla="*/ 249158 w 405764"/>
                <a:gd name="T55" fmla="*/ 5356 h 405764"/>
                <a:gd name="T56" fmla="*/ 202691 w 405764"/>
                <a:gd name="T57" fmla="*/ 0 h 4057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05764"/>
                <a:gd name="T88" fmla="*/ 0 h 405764"/>
                <a:gd name="T89" fmla="*/ 405764 w 405764"/>
                <a:gd name="T90" fmla="*/ 405764 h 4057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05764" h="405764">
                  <a:moveTo>
                    <a:pt x="202691" y="0"/>
                  </a:move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2"/>
                  </a:lnTo>
                  <a:lnTo>
                    <a:pt x="5356" y="249149"/>
                  </a:lnTo>
                  <a:lnTo>
                    <a:pt x="20611" y="291806"/>
                  </a:lnTo>
                  <a:lnTo>
                    <a:pt x="44547" y="329441"/>
                  </a:lnTo>
                  <a:lnTo>
                    <a:pt x="75942" y="360836"/>
                  </a:lnTo>
                  <a:lnTo>
                    <a:pt x="113577" y="384772"/>
                  </a:lnTo>
                  <a:lnTo>
                    <a:pt x="156234" y="400027"/>
                  </a:lnTo>
                  <a:lnTo>
                    <a:pt x="202691" y="405384"/>
                  </a:lnTo>
                  <a:lnTo>
                    <a:pt x="249149" y="400027"/>
                  </a:lnTo>
                  <a:lnTo>
                    <a:pt x="291806" y="384772"/>
                  </a:lnTo>
                  <a:lnTo>
                    <a:pt x="329441" y="360836"/>
                  </a:lnTo>
                  <a:lnTo>
                    <a:pt x="360836" y="329441"/>
                  </a:lnTo>
                  <a:lnTo>
                    <a:pt x="384772" y="291806"/>
                  </a:lnTo>
                  <a:lnTo>
                    <a:pt x="400027" y="249149"/>
                  </a:lnTo>
                  <a:lnTo>
                    <a:pt x="405384" y="202692"/>
                  </a:lnTo>
                  <a:lnTo>
                    <a:pt x="400027" y="156234"/>
                  </a:lnTo>
                  <a:lnTo>
                    <a:pt x="384772" y="113577"/>
                  </a:lnTo>
                  <a:lnTo>
                    <a:pt x="360836" y="75942"/>
                  </a:lnTo>
                  <a:lnTo>
                    <a:pt x="329441" y="44547"/>
                  </a:lnTo>
                  <a:lnTo>
                    <a:pt x="291806" y="20611"/>
                  </a:lnTo>
                  <a:lnTo>
                    <a:pt x="249149" y="5356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75797" name="object 2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2440" y="2828543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98" name="object 30"/>
            <p:cNvSpPr>
              <a:spLocks/>
            </p:cNvSpPr>
            <p:nvPr/>
          </p:nvSpPr>
          <p:spPr bwMode="auto">
            <a:xfrm>
              <a:off x="4242816" y="3459479"/>
              <a:ext cx="402590" cy="405765"/>
            </a:xfrm>
            <a:custGeom>
              <a:avLst/>
              <a:gdLst>
                <a:gd name="T0" fmla="*/ 201168 w 402589"/>
                <a:gd name="T1" fmla="*/ 0 h 405764"/>
                <a:gd name="T2" fmla="*/ 155034 w 402589"/>
                <a:gd name="T3" fmla="*/ 5356 h 405764"/>
                <a:gd name="T4" fmla="*/ 112689 w 402589"/>
                <a:gd name="T5" fmla="*/ 20611 h 405764"/>
                <a:gd name="T6" fmla="*/ 75338 w 402589"/>
                <a:gd name="T7" fmla="*/ 44547 h 405764"/>
                <a:gd name="T8" fmla="*/ 44187 w 402589"/>
                <a:gd name="T9" fmla="*/ 75942 h 405764"/>
                <a:gd name="T10" fmla="*/ 20442 w 402589"/>
                <a:gd name="T11" fmla="*/ 113577 h 405764"/>
                <a:gd name="T12" fmla="*/ 5311 w 402589"/>
                <a:gd name="T13" fmla="*/ 156234 h 405764"/>
                <a:gd name="T14" fmla="*/ 0 w 402589"/>
                <a:gd name="T15" fmla="*/ 202692 h 405764"/>
                <a:gd name="T16" fmla="*/ 5311 w 402589"/>
                <a:gd name="T17" fmla="*/ 249158 h 405764"/>
                <a:gd name="T18" fmla="*/ 20442 w 402589"/>
                <a:gd name="T19" fmla="*/ 291815 h 405764"/>
                <a:gd name="T20" fmla="*/ 44187 w 402589"/>
                <a:gd name="T21" fmla="*/ 329450 h 405764"/>
                <a:gd name="T22" fmla="*/ 75338 w 402589"/>
                <a:gd name="T23" fmla="*/ 360845 h 405764"/>
                <a:gd name="T24" fmla="*/ 112689 w 402589"/>
                <a:gd name="T25" fmla="*/ 384781 h 405764"/>
                <a:gd name="T26" fmla="*/ 155034 w 402589"/>
                <a:gd name="T27" fmla="*/ 400036 h 405764"/>
                <a:gd name="T28" fmla="*/ 201168 w 402589"/>
                <a:gd name="T29" fmla="*/ 405393 h 405764"/>
                <a:gd name="T30" fmla="*/ 247310 w 402589"/>
                <a:gd name="T31" fmla="*/ 400036 h 405764"/>
                <a:gd name="T32" fmla="*/ 289655 w 402589"/>
                <a:gd name="T33" fmla="*/ 384781 h 405764"/>
                <a:gd name="T34" fmla="*/ 327006 w 402589"/>
                <a:gd name="T35" fmla="*/ 360845 h 405764"/>
                <a:gd name="T36" fmla="*/ 358157 w 402589"/>
                <a:gd name="T37" fmla="*/ 329450 h 405764"/>
                <a:gd name="T38" fmla="*/ 381902 w 402589"/>
                <a:gd name="T39" fmla="*/ 291815 h 405764"/>
                <a:gd name="T40" fmla="*/ 397033 w 402589"/>
                <a:gd name="T41" fmla="*/ 249158 h 405764"/>
                <a:gd name="T42" fmla="*/ 402345 w 402589"/>
                <a:gd name="T43" fmla="*/ 202692 h 405764"/>
                <a:gd name="T44" fmla="*/ 397033 w 402589"/>
                <a:gd name="T45" fmla="*/ 156234 h 405764"/>
                <a:gd name="T46" fmla="*/ 381902 w 402589"/>
                <a:gd name="T47" fmla="*/ 113577 h 405764"/>
                <a:gd name="T48" fmla="*/ 358157 w 402589"/>
                <a:gd name="T49" fmla="*/ 75942 h 405764"/>
                <a:gd name="T50" fmla="*/ 327006 w 402589"/>
                <a:gd name="T51" fmla="*/ 44547 h 405764"/>
                <a:gd name="T52" fmla="*/ 289655 w 402589"/>
                <a:gd name="T53" fmla="*/ 20611 h 405764"/>
                <a:gd name="T54" fmla="*/ 247310 w 402589"/>
                <a:gd name="T55" fmla="*/ 5356 h 405764"/>
                <a:gd name="T56" fmla="*/ 201168 w 402589"/>
                <a:gd name="T57" fmla="*/ 0 h 4057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02589"/>
                <a:gd name="T88" fmla="*/ 0 h 405764"/>
                <a:gd name="T89" fmla="*/ 402589 w 402589"/>
                <a:gd name="T90" fmla="*/ 405764 h 4057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02589" h="405764">
                  <a:moveTo>
                    <a:pt x="201168" y="0"/>
                  </a:moveTo>
                  <a:lnTo>
                    <a:pt x="155034" y="5356"/>
                  </a:lnTo>
                  <a:lnTo>
                    <a:pt x="112689" y="20611"/>
                  </a:lnTo>
                  <a:lnTo>
                    <a:pt x="75338" y="44547"/>
                  </a:lnTo>
                  <a:lnTo>
                    <a:pt x="44187" y="75942"/>
                  </a:lnTo>
                  <a:lnTo>
                    <a:pt x="20442" y="113577"/>
                  </a:lnTo>
                  <a:lnTo>
                    <a:pt x="5311" y="156234"/>
                  </a:lnTo>
                  <a:lnTo>
                    <a:pt x="0" y="202692"/>
                  </a:lnTo>
                  <a:lnTo>
                    <a:pt x="5311" y="249149"/>
                  </a:lnTo>
                  <a:lnTo>
                    <a:pt x="20442" y="291806"/>
                  </a:lnTo>
                  <a:lnTo>
                    <a:pt x="44187" y="329441"/>
                  </a:lnTo>
                  <a:lnTo>
                    <a:pt x="75338" y="360836"/>
                  </a:lnTo>
                  <a:lnTo>
                    <a:pt x="112689" y="384772"/>
                  </a:lnTo>
                  <a:lnTo>
                    <a:pt x="155034" y="400027"/>
                  </a:lnTo>
                  <a:lnTo>
                    <a:pt x="201168" y="405384"/>
                  </a:lnTo>
                  <a:lnTo>
                    <a:pt x="247301" y="400027"/>
                  </a:lnTo>
                  <a:lnTo>
                    <a:pt x="289646" y="384772"/>
                  </a:lnTo>
                  <a:lnTo>
                    <a:pt x="326997" y="360836"/>
                  </a:lnTo>
                  <a:lnTo>
                    <a:pt x="358148" y="329441"/>
                  </a:lnTo>
                  <a:lnTo>
                    <a:pt x="381893" y="291806"/>
                  </a:lnTo>
                  <a:lnTo>
                    <a:pt x="397024" y="249149"/>
                  </a:lnTo>
                  <a:lnTo>
                    <a:pt x="402336" y="202692"/>
                  </a:lnTo>
                  <a:lnTo>
                    <a:pt x="397024" y="156234"/>
                  </a:lnTo>
                  <a:lnTo>
                    <a:pt x="381893" y="113577"/>
                  </a:lnTo>
                  <a:lnTo>
                    <a:pt x="358148" y="75942"/>
                  </a:lnTo>
                  <a:lnTo>
                    <a:pt x="326997" y="44547"/>
                  </a:lnTo>
                  <a:lnTo>
                    <a:pt x="289646" y="20611"/>
                  </a:lnTo>
                  <a:lnTo>
                    <a:pt x="247301" y="5356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75799" name="object 3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91584" y="3517391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800" name="object 32"/>
            <p:cNvSpPr>
              <a:spLocks/>
            </p:cNvSpPr>
            <p:nvPr/>
          </p:nvSpPr>
          <p:spPr bwMode="auto">
            <a:xfrm>
              <a:off x="320040" y="1825751"/>
              <a:ext cx="3197225" cy="2368550"/>
            </a:xfrm>
            <a:custGeom>
              <a:avLst/>
              <a:gdLst>
                <a:gd name="T0" fmla="*/ 76200 w 3197225"/>
                <a:gd name="T1" fmla="*/ 0 h 2368550"/>
                <a:gd name="T2" fmla="*/ 3197225 w 3197225"/>
                <a:gd name="T3" fmla="*/ 0 h 2368550"/>
                <a:gd name="T4" fmla="*/ 0 w 3197225"/>
                <a:gd name="T5" fmla="*/ 2368296 h 2368550"/>
                <a:gd name="T6" fmla="*/ 3121025 w 3197225"/>
                <a:gd name="T7" fmla="*/ 2368296 h 23685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97225"/>
                <a:gd name="T13" fmla="*/ 0 h 2368550"/>
                <a:gd name="T14" fmla="*/ 3197225 w 3197225"/>
                <a:gd name="T15" fmla="*/ 2368550 h 23685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97225" h="2368550">
                  <a:moveTo>
                    <a:pt x="76200" y="0"/>
                  </a:moveTo>
                  <a:lnTo>
                    <a:pt x="3197225" y="0"/>
                  </a:lnTo>
                </a:path>
                <a:path w="3197225" h="2368550">
                  <a:moveTo>
                    <a:pt x="0" y="2368296"/>
                  </a:moveTo>
                  <a:lnTo>
                    <a:pt x="3121025" y="2368296"/>
                  </a:lnTo>
                </a:path>
              </a:pathLst>
            </a:custGeom>
            <a:noFill/>
            <a:ln w="12192">
              <a:solidFill>
                <a:srgbClr val="1F487C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75801" name="object 3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48882" y="4127389"/>
              <a:ext cx="209914" cy="419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802" name="object 3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58718" y="4142657"/>
              <a:ext cx="200955" cy="392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803" name="object 3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82055" y="4133087"/>
              <a:ext cx="411479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786" name="object 36"/>
          <p:cNvSpPr txBox="1">
            <a:spLocks noChangeArrowheads="1"/>
          </p:cNvSpPr>
          <p:nvPr/>
        </p:nvSpPr>
        <p:spPr bwMode="auto">
          <a:xfrm>
            <a:off x="6240463" y="4076700"/>
            <a:ext cx="48244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9464" rIns="0" bIns="0">
            <a:spAutoFit/>
          </a:bodyPr>
          <a:lstStyle/>
          <a:p>
            <a:pPr marL="17463" defTabSz="1219200">
              <a:spcBef>
                <a:spcPts val="150"/>
              </a:spcBef>
            </a:pPr>
            <a:r>
              <a:rPr lang="ru-RU" sz="1400">
                <a:solidFill>
                  <a:srgbClr val="FFFFFF"/>
                </a:solidFill>
                <a:cs typeface="DejaVu Sans"/>
              </a:rPr>
              <a:t>избирательных комиссий субъектов Российской Федерации, в которых проводится дистанционное электронное голосование</a:t>
            </a:r>
            <a:endParaRPr lang="ru-RU" sz="140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329344" y="1921936"/>
            <a:ext cx="231791" cy="2387226"/>
          </a:xfrm>
          <a:prstGeom prst="rect">
            <a:avLst/>
          </a:prstGeom>
        </p:spPr>
        <p:txBody>
          <a:bodyPr vert="vert270" lIns="0" tIns="3175" rIns="0" bIns="0">
            <a:spAutoFit/>
          </a:bodyPr>
          <a:lstStyle/>
          <a:p>
            <a:pPr marL="12700" fontAlgn="auto">
              <a:spcBef>
                <a:spcPts val="25"/>
              </a:spcBef>
              <a:spcAft>
                <a:spcPts val="0"/>
              </a:spcAft>
              <a:defRPr/>
            </a:pPr>
            <a:r>
              <a:rPr sz="900" b="1" kern="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СРОК</a:t>
            </a:r>
            <a:r>
              <a:rPr sz="900" b="1" kern="0" spc="45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 </a:t>
            </a:r>
            <a:r>
              <a:rPr sz="900" b="1" kern="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ПРИЕМА</a:t>
            </a:r>
            <a:r>
              <a:rPr sz="900" b="1" kern="0" spc="5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 </a:t>
            </a:r>
            <a:r>
              <a:rPr sz="900" b="1" kern="0" spc="-1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ПРЕДЛОЖЕНИЙ</a:t>
            </a:r>
            <a:r>
              <a:rPr sz="900" b="1" kern="0" spc="-45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 </a:t>
            </a:r>
            <a:r>
              <a:rPr sz="900" b="1" kern="0" spc="-5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–</a:t>
            </a:r>
            <a:endParaRPr sz="900" kern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580481" y="3452780"/>
            <a:ext cx="451507" cy="376209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fontAlgn="auto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b="1" kern="0" spc="-25" dirty="0">
                <a:solidFill>
                  <a:srgbClr val="52CFB4"/>
                </a:solidFill>
                <a:latin typeface="Arial"/>
                <a:ea typeface="+mn-ea"/>
                <a:cs typeface="Arial"/>
              </a:rPr>
              <a:t>10</a:t>
            </a:r>
            <a:endParaRPr kern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611316" y="2932379"/>
            <a:ext cx="206586" cy="466130"/>
          </a:xfrm>
          <a:prstGeom prst="rect">
            <a:avLst/>
          </a:prstGeom>
        </p:spPr>
        <p:txBody>
          <a:bodyPr vert="vert270" lIns="0" tIns="3175" rIns="0" bIns="0">
            <a:spAutoFit/>
          </a:bodyPr>
          <a:lstStyle/>
          <a:p>
            <a:pPr marL="12700" fontAlgn="auto">
              <a:spcBef>
                <a:spcPts val="25"/>
              </a:spcBef>
              <a:spcAft>
                <a:spcPts val="0"/>
              </a:spcAft>
              <a:defRPr/>
            </a:pPr>
            <a:r>
              <a:rPr sz="900" b="1" kern="0" spc="-2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ДНЕЙ</a:t>
            </a:r>
            <a:endParaRPr sz="900" kern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5790" name="object 40"/>
          <p:cNvSpPr txBox="1">
            <a:spLocks noChangeArrowheads="1"/>
          </p:cNvSpPr>
          <p:nvPr/>
        </p:nvSpPr>
        <p:spPr bwMode="auto">
          <a:xfrm>
            <a:off x="374650" y="5691188"/>
            <a:ext cx="44434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925" rIns="0" bIns="0">
            <a:spAutoFit/>
          </a:bodyPr>
          <a:lstStyle/>
          <a:p>
            <a:pPr marL="17463" defTabSz="1219200">
              <a:spcBef>
                <a:spcPts val="138"/>
              </a:spcBef>
            </a:pPr>
            <a:r>
              <a:rPr lang="ru-RU" sz="2400" b="1" baseline="2000">
                <a:solidFill>
                  <a:srgbClr val="1F487C"/>
                </a:solidFill>
                <a:cs typeface="DejaVu Sans"/>
              </a:rPr>
              <a:t>СРОК ПОЛНОМОЧИЙ КОМИССИИ </a:t>
            </a:r>
            <a:r>
              <a:rPr lang="ru-RU" sz="3200">
                <a:solidFill>
                  <a:srgbClr val="375F92"/>
                </a:solidFill>
                <a:cs typeface="DejaVu Sans"/>
              </a:rPr>
              <a:t>- </a:t>
            </a:r>
            <a:r>
              <a:rPr lang="ru-RU" sz="2800" b="1">
                <a:solidFill>
                  <a:srgbClr val="074593"/>
                </a:solidFill>
                <a:cs typeface="DejaVu Sans"/>
              </a:rPr>
              <a:t>5</a:t>
            </a:r>
            <a:r>
              <a:rPr lang="ru-RU" sz="3200" b="1">
                <a:solidFill>
                  <a:srgbClr val="52CFB4"/>
                </a:solidFill>
                <a:cs typeface="DejaVu Sans"/>
              </a:rPr>
              <a:t> </a:t>
            </a:r>
            <a:r>
              <a:rPr lang="ru-RU" sz="1600" b="1">
                <a:solidFill>
                  <a:srgbClr val="1F487C"/>
                </a:solidFill>
                <a:cs typeface="DejaVu Sans"/>
              </a:rPr>
              <a:t>ЛЕТ</a:t>
            </a:r>
            <a:endParaRPr lang="ru-RU" sz="160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75791" name="object 41"/>
          <p:cNvSpPr txBox="1">
            <a:spLocks noChangeArrowheads="1"/>
          </p:cNvSpPr>
          <p:nvPr/>
        </p:nvSpPr>
        <p:spPr bwMode="auto">
          <a:xfrm>
            <a:off x="5591175" y="5013325"/>
            <a:ext cx="18653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079" rIns="0" bIns="0">
            <a:spAutoFit/>
          </a:bodyPr>
          <a:lstStyle/>
          <a:p>
            <a:pPr marL="17463" defTabSz="1219200">
              <a:spcBef>
                <a:spcPts val="138"/>
              </a:spcBef>
            </a:pPr>
            <a:r>
              <a:rPr lang="ru-RU" sz="1200">
                <a:solidFill>
                  <a:srgbClr val="074593"/>
                </a:solidFill>
                <a:cs typeface="DejaVu Sans"/>
              </a:rPr>
              <a:t>Председатель ТИК ДЭГ</a:t>
            </a:r>
          </a:p>
          <a:p>
            <a:pPr marL="17463" defTabSz="1219200"/>
            <a:r>
              <a:rPr lang="ru-RU" sz="1200">
                <a:solidFill>
                  <a:srgbClr val="074593"/>
                </a:solidFill>
                <a:cs typeface="DejaVu Sans"/>
              </a:rPr>
              <a:t>назначается ЦИК России</a:t>
            </a:r>
          </a:p>
        </p:txBody>
      </p:sp>
      <p:sp>
        <p:nvSpPr>
          <p:cNvPr id="75792" name="object 42"/>
          <p:cNvSpPr txBox="1">
            <a:spLocks noChangeArrowheads="1"/>
          </p:cNvSpPr>
          <p:nvPr/>
        </p:nvSpPr>
        <p:spPr bwMode="auto">
          <a:xfrm>
            <a:off x="8328025" y="5013325"/>
            <a:ext cx="302418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5233" rIns="0" bIns="0">
            <a:spAutoFit/>
          </a:bodyPr>
          <a:lstStyle/>
          <a:p>
            <a:pPr marL="17463" defTabSz="1219200"/>
            <a:r>
              <a:rPr lang="ru-RU" sz="1200">
                <a:solidFill>
                  <a:srgbClr val="074593"/>
                </a:solidFill>
                <a:cs typeface="DejaVu Sans"/>
              </a:rPr>
              <a:t>Заместитель председателя и секретарь избираются на первом заседании ТИК ДЭГ</a:t>
            </a:r>
          </a:p>
        </p:txBody>
      </p:sp>
      <p:sp>
        <p:nvSpPr>
          <p:cNvPr id="75793" name="object 43"/>
          <p:cNvSpPr>
            <a:spLocks/>
          </p:cNvSpPr>
          <p:nvPr/>
        </p:nvSpPr>
        <p:spPr bwMode="auto">
          <a:xfrm>
            <a:off x="5322888" y="6216650"/>
            <a:ext cx="2476500" cy="0"/>
          </a:xfrm>
          <a:custGeom>
            <a:avLst/>
            <a:gdLst>
              <a:gd name="T0" fmla="*/ 0 w 1857375"/>
              <a:gd name="T1" fmla="*/ 24737049 w 1857375"/>
              <a:gd name="T2" fmla="*/ 0 60000 65536"/>
              <a:gd name="T3" fmla="*/ 0 60000 65536"/>
              <a:gd name="T4" fmla="*/ 0 w 1857375"/>
              <a:gd name="T5" fmla="*/ 1857375 w 18573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857375">
                <a:moveTo>
                  <a:pt x="0" y="0"/>
                </a:moveTo>
                <a:lnTo>
                  <a:pt x="1857375" y="0"/>
                </a:lnTo>
              </a:path>
            </a:pathLst>
          </a:custGeom>
          <a:noFill/>
          <a:ln w="12192">
            <a:solidFill>
              <a:srgbClr val="A6A6A6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5794" name="object 44"/>
          <p:cNvSpPr txBox="1">
            <a:spLocks noChangeArrowheads="1"/>
          </p:cNvSpPr>
          <p:nvPr/>
        </p:nvSpPr>
        <p:spPr bwMode="auto">
          <a:xfrm>
            <a:off x="9551988" y="620713"/>
            <a:ext cx="133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9464" rIns="0" bIns="0">
            <a:spAutoFit/>
          </a:bodyPr>
          <a:lstStyle/>
          <a:p>
            <a:pPr marL="17463" defTabSz="1219200">
              <a:spcBef>
                <a:spcPts val="150"/>
              </a:spcBef>
            </a:pPr>
            <a:r>
              <a:rPr lang="ru-RU" sz="2000" b="1">
                <a:solidFill>
                  <a:srgbClr val="4D169E"/>
                </a:solidFill>
                <a:cs typeface="DejaVu Sans"/>
              </a:rPr>
              <a:t>*</a:t>
            </a:r>
            <a:endParaRPr lang="ru-RU" sz="2000">
              <a:solidFill>
                <a:srgbClr val="4D169E"/>
              </a:solidFill>
              <a:cs typeface="DejaVu Sans"/>
            </a:endParaRPr>
          </a:p>
        </p:txBody>
      </p:sp>
      <p:sp>
        <p:nvSpPr>
          <p:cNvPr id="75795" name="object 45"/>
          <p:cNvSpPr txBox="1">
            <a:spLocks noChangeArrowheads="1"/>
          </p:cNvSpPr>
          <p:nvPr/>
        </p:nvSpPr>
        <p:spPr bwMode="auto">
          <a:xfrm>
            <a:off x="5591175" y="6237288"/>
            <a:ext cx="51498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925" rIns="0" bIns="0">
            <a:spAutoFit/>
          </a:bodyPr>
          <a:lstStyle/>
          <a:p>
            <a:pPr marL="17463" defTabSz="1219200">
              <a:spcBef>
                <a:spcPts val="138"/>
              </a:spcBef>
            </a:pPr>
            <a:r>
              <a:rPr lang="ru-RU">
                <a:solidFill>
                  <a:srgbClr val="4D169E"/>
                </a:solidFill>
                <a:cs typeface="DejaVu Sans"/>
              </a:rPr>
              <a:t>*</a:t>
            </a:r>
            <a:r>
              <a:rPr lang="ru-RU" sz="800">
                <a:solidFill>
                  <a:srgbClr val="7E7E7E"/>
                </a:solidFill>
                <a:cs typeface="DejaVu Sans"/>
              </a:rPr>
              <a:t> </a:t>
            </a:r>
            <a:r>
              <a:rPr lang="ru-RU">
                <a:solidFill>
                  <a:srgbClr val="074593"/>
                </a:solidFill>
                <a:cs typeface="DejaVu Sans"/>
              </a:rPr>
              <a:t>Место нахождения ТИК ДЭГ – город Москва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260350"/>
            <a:ext cx="100806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61"/>
          <p:cNvSpPr>
            <a:spLocks noChangeArrowheads="1"/>
          </p:cNvSpPr>
          <p:nvPr/>
        </p:nvSpPr>
        <p:spPr bwMode="auto">
          <a:xfrm>
            <a:off x="1558925" y="549275"/>
            <a:ext cx="10242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74593"/>
                </a:solidFill>
                <a:latin typeface="DejaVu Sans"/>
                <a:cs typeface="DejaVu Sans"/>
              </a:rPr>
              <a:t>Сроки подачи заявления для участия в ДЭГ:</a:t>
            </a:r>
          </a:p>
          <a:p>
            <a:r>
              <a:rPr lang="ru-RU" sz="2200">
                <a:latin typeface="DejaVu Sans"/>
                <a:cs typeface="DejaVu Sans"/>
              </a:rPr>
              <a:t>с </a:t>
            </a:r>
            <a:r>
              <a:rPr lang="ru-RU" altLang="ru-RU" sz="2400">
                <a:latin typeface="DejaVu Sans"/>
                <a:cs typeface="DejaVu Sans"/>
              </a:rPr>
              <a:t>26 июля</a:t>
            </a:r>
            <a:r>
              <a:rPr lang="ru-RU" altLang="ru-RU" sz="2200">
                <a:latin typeface="DejaVu Sans"/>
                <a:cs typeface="DejaVu Sans"/>
              </a:rPr>
              <a:t> и не позднее 24 часов по московскому времени </a:t>
            </a:r>
            <a:r>
              <a:rPr lang="ru-RU" altLang="ru-RU" sz="2400">
                <a:latin typeface="DejaVu Sans"/>
                <a:cs typeface="DejaVu Sans"/>
              </a:rPr>
              <a:t>6 сентября </a:t>
            </a:r>
            <a:endParaRPr lang="ru-RU" sz="2400">
              <a:latin typeface="DejaVu Sans"/>
              <a:cs typeface="DejaVu Sans"/>
            </a:endParaRPr>
          </a:p>
        </p:txBody>
      </p:sp>
      <p:sp>
        <p:nvSpPr>
          <p:cNvPr id="76803" name="Rectangle 62"/>
          <p:cNvSpPr>
            <a:spLocks noChangeArrowheads="1"/>
          </p:cNvSpPr>
          <p:nvPr/>
        </p:nvSpPr>
        <p:spPr bwMode="auto">
          <a:xfrm>
            <a:off x="1558925" y="1628775"/>
            <a:ext cx="9288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ru-RU" sz="2400" b="1">
                <a:solidFill>
                  <a:srgbClr val="074593"/>
                </a:solidFill>
                <a:latin typeface="DejaVu Sans"/>
                <a:cs typeface="DejaVu Sans"/>
              </a:rPr>
              <a:t>Сроки проведения ДЭГ: </a:t>
            </a:r>
          </a:p>
          <a:p>
            <a:pPr defTabSz="457200"/>
            <a:r>
              <a:rPr lang="ru-RU" sz="2200">
                <a:latin typeface="DejaVu Sans"/>
                <a:cs typeface="DejaVu Sans"/>
              </a:rPr>
              <a:t>с 8.00 </a:t>
            </a:r>
            <a:r>
              <a:rPr lang="ru-RU" altLang="ru-RU" sz="2400">
                <a:latin typeface="DejaVu Sans"/>
                <a:cs typeface="DejaVu Sans"/>
              </a:rPr>
              <a:t>10 сентября</a:t>
            </a:r>
            <a:r>
              <a:rPr lang="ru-RU" altLang="ru-RU" sz="2200">
                <a:latin typeface="DejaVu Sans"/>
                <a:cs typeface="DejaVu Sans"/>
              </a:rPr>
              <a:t> до 20.00 </a:t>
            </a:r>
            <a:r>
              <a:rPr lang="ru-RU" altLang="ru-RU" sz="2400">
                <a:latin typeface="DejaVu Sans"/>
                <a:cs typeface="DejaVu Sans"/>
              </a:rPr>
              <a:t>11 сентября</a:t>
            </a:r>
            <a:r>
              <a:rPr lang="ru-RU" altLang="ru-RU" sz="2200">
                <a:latin typeface="DejaVu Sans"/>
                <a:cs typeface="DejaVu Sans"/>
              </a:rPr>
              <a:t> </a:t>
            </a:r>
            <a:endParaRPr lang="ru-RU" sz="2200">
              <a:latin typeface="DejaVu Sans"/>
              <a:cs typeface="DejaVu Sans"/>
            </a:endParaRPr>
          </a:p>
        </p:txBody>
      </p:sp>
      <p:sp>
        <p:nvSpPr>
          <p:cNvPr id="76804" name="PlaceHolder 1"/>
          <p:cNvSpPr>
            <a:spLocks/>
          </p:cNvSpPr>
          <p:nvPr/>
        </p:nvSpPr>
        <p:spPr bwMode="auto">
          <a:xfrm>
            <a:off x="263525" y="2565400"/>
            <a:ext cx="11733213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 defTabSz="457200">
              <a:lnSpc>
                <a:spcPct val="90000"/>
              </a:lnSpc>
            </a:pPr>
            <a:r>
              <a:rPr lang="ru-RU" sz="2100" b="1">
                <a:solidFill>
                  <a:srgbClr val="FFFFFF"/>
                </a:solidFill>
                <a:latin typeface="Calibri" pitchFamily="34" charset="0"/>
                <a:cs typeface="DejaVu Sans"/>
              </a:rPr>
              <a:t/>
            </a:r>
            <a:br>
              <a:rPr lang="ru-RU" sz="2100" b="1">
                <a:solidFill>
                  <a:srgbClr val="FFFFFF"/>
                </a:solidFill>
                <a:latin typeface="Calibri" pitchFamily="34" charset="0"/>
                <a:cs typeface="DejaVu Sans"/>
              </a:rPr>
            </a:br>
            <a:r>
              <a:rPr lang="ru-RU" sz="2200" b="1">
                <a:solidFill>
                  <a:srgbClr val="074593"/>
                </a:solidFill>
                <a:latin typeface="DejaVu Sans"/>
                <a:cs typeface="DejaVu Sans"/>
              </a:rPr>
              <a:t>Требования для участия в дистанционном электронном голосовании </a:t>
            </a:r>
          </a:p>
          <a:p>
            <a:pPr algn="ctr" defTabSz="457200">
              <a:lnSpc>
                <a:spcPct val="90000"/>
              </a:lnSpc>
            </a:pPr>
            <a:r>
              <a:rPr lang="ru-RU" sz="2200" b="1">
                <a:solidFill>
                  <a:srgbClr val="074593"/>
                </a:solidFill>
                <a:latin typeface="DejaVu Sans"/>
                <a:cs typeface="DejaVu Sans"/>
              </a:rPr>
              <a:t>на выборах 11.09.2022г.</a:t>
            </a:r>
          </a:p>
        </p:txBody>
      </p:sp>
      <p:sp>
        <p:nvSpPr>
          <p:cNvPr id="418" name="Прямоугольник 11"/>
          <p:cNvSpPr/>
          <p:nvPr/>
        </p:nvSpPr>
        <p:spPr>
          <a:xfrm>
            <a:off x="1416050" y="4005263"/>
            <a:ext cx="88900" cy="1079500"/>
          </a:xfrm>
          <a:prstGeom prst="rect">
            <a:avLst/>
          </a:prstGeom>
          <a:solidFill>
            <a:srgbClr val="0099FF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Прямоугольник 11"/>
          <p:cNvSpPr/>
          <p:nvPr/>
        </p:nvSpPr>
        <p:spPr>
          <a:xfrm>
            <a:off x="3575050" y="4005263"/>
            <a:ext cx="88900" cy="1079500"/>
          </a:xfrm>
          <a:prstGeom prst="rect">
            <a:avLst/>
          </a:prstGeom>
          <a:solidFill>
            <a:srgbClr val="0099FF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Прямоугольник 11"/>
          <p:cNvSpPr/>
          <p:nvPr/>
        </p:nvSpPr>
        <p:spPr>
          <a:xfrm>
            <a:off x="8256588" y="4005263"/>
            <a:ext cx="88900" cy="1079500"/>
          </a:xfrm>
          <a:prstGeom prst="rect">
            <a:avLst/>
          </a:prstGeom>
          <a:solidFill>
            <a:srgbClr val="0099FF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Прямоугольник 11"/>
          <p:cNvSpPr/>
          <p:nvPr/>
        </p:nvSpPr>
        <p:spPr>
          <a:xfrm>
            <a:off x="6096000" y="4005263"/>
            <a:ext cx="88900" cy="1079500"/>
          </a:xfrm>
          <a:prstGeom prst="rect">
            <a:avLst/>
          </a:prstGeom>
          <a:solidFill>
            <a:srgbClr val="0099FF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3" name="TextBox 3"/>
          <p:cNvSpPr/>
          <p:nvPr/>
        </p:nvSpPr>
        <p:spPr>
          <a:xfrm>
            <a:off x="1606550" y="3894138"/>
            <a:ext cx="1530350" cy="1311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defRPr/>
            </a:pPr>
            <a:r>
              <a:rPr lang="ru-RU" sz="1600">
                <a:latin typeface="DejaVu Sans"/>
              </a:rPr>
              <a:t>Достиг возраста </a:t>
            </a:r>
          </a:p>
          <a:p>
            <a:pPr>
              <a:defRPr/>
            </a:pPr>
            <a:r>
              <a:rPr lang="ru-RU" sz="1600">
                <a:latin typeface="DejaVu Sans"/>
              </a:rPr>
              <a:t>18 </a:t>
            </a:r>
            <a:r>
              <a:rPr lang="ru-RU" sz="1600">
                <a:latin typeface="DejaVu Sans"/>
                <a:cs typeface="Arial" charset="0"/>
              </a:rPr>
              <a:t>лет</a:t>
            </a:r>
            <a:r>
              <a:rPr lang="ru-RU" sz="1600">
                <a:latin typeface="Calibri" pitchFamily="34" charset="0"/>
              </a:rPr>
              <a:t> на день голосования</a:t>
            </a:r>
            <a:endParaRPr lang="ru-RU" sz="1600"/>
          </a:p>
        </p:txBody>
      </p:sp>
      <p:sp>
        <p:nvSpPr>
          <p:cNvPr id="415" name="TextBox 7"/>
          <p:cNvSpPr/>
          <p:nvPr/>
        </p:nvSpPr>
        <p:spPr>
          <a:xfrm>
            <a:off x="3863975" y="3933825"/>
            <a:ext cx="2001838" cy="15557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defRPr/>
            </a:pPr>
            <a:r>
              <a:rPr lang="ru-RU" sz="1600">
                <a:latin typeface="Calibri" pitchFamily="34" charset="0"/>
              </a:rPr>
              <a:t>Имеет  подтвержденную учетную запись физического лица </a:t>
            </a:r>
            <a:endParaRPr lang="ru-RU" sz="1600"/>
          </a:p>
          <a:p>
            <a:pPr>
              <a:defRPr/>
            </a:pPr>
            <a:r>
              <a:rPr lang="ru-RU" sz="1600">
                <a:latin typeface="Calibri" pitchFamily="34" charset="0"/>
              </a:rPr>
              <a:t>на портале Госуслуг</a:t>
            </a:r>
            <a:endParaRPr lang="ru-RU" sz="1600"/>
          </a:p>
        </p:txBody>
      </p:sp>
      <p:sp>
        <p:nvSpPr>
          <p:cNvPr id="414" name="TextBox 5"/>
          <p:cNvSpPr/>
          <p:nvPr/>
        </p:nvSpPr>
        <p:spPr>
          <a:xfrm>
            <a:off x="6297613" y="3905250"/>
            <a:ext cx="1450975" cy="2044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defRPr/>
            </a:pPr>
            <a:r>
              <a:rPr lang="ru-RU" sz="1600">
                <a:latin typeface="Calibri" pitchFamily="34" charset="0"/>
              </a:rPr>
              <a:t>Имеет номер мобильного </a:t>
            </a:r>
            <a:endParaRPr lang="ru-RU" sz="1600"/>
          </a:p>
          <a:p>
            <a:pPr>
              <a:defRPr/>
            </a:pPr>
            <a:r>
              <a:rPr lang="ru-RU" sz="1600">
                <a:latin typeface="Calibri" pitchFamily="34" charset="0"/>
              </a:rPr>
              <a:t>телефона, </a:t>
            </a:r>
            <a:endParaRPr lang="ru-RU" sz="1600"/>
          </a:p>
          <a:p>
            <a:pPr>
              <a:defRPr/>
            </a:pPr>
            <a:r>
              <a:rPr lang="ru-RU" sz="1600">
                <a:latin typeface="Calibri" pitchFamily="34" charset="0"/>
              </a:rPr>
              <a:t>и (или) адрес электронной почты </a:t>
            </a:r>
            <a:endParaRPr lang="ru-RU" sz="1600"/>
          </a:p>
          <a:p>
            <a:pPr>
              <a:defRPr/>
            </a:pPr>
            <a:r>
              <a:rPr lang="ru-RU" sz="1600">
                <a:latin typeface="Calibri" pitchFamily="34" charset="0"/>
              </a:rPr>
              <a:t>на портале Госуслуг</a:t>
            </a:r>
            <a:endParaRPr lang="ru-RU" sz="1600"/>
          </a:p>
        </p:txBody>
      </p:sp>
      <p:sp>
        <p:nvSpPr>
          <p:cNvPr id="430" name="TextBox 12"/>
          <p:cNvSpPr/>
          <p:nvPr/>
        </p:nvSpPr>
        <p:spPr>
          <a:xfrm>
            <a:off x="8512175" y="3921125"/>
            <a:ext cx="1846263" cy="18002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defRPr/>
            </a:pPr>
            <a:r>
              <a:rPr lang="ru-RU" sz="1600">
                <a:latin typeface="Calibri" pitchFamily="34" charset="0"/>
              </a:rPr>
              <a:t>Имеет успешно поданное заявление </a:t>
            </a:r>
            <a:endParaRPr lang="ru-RU" sz="1600"/>
          </a:p>
          <a:p>
            <a:pPr>
              <a:defRPr/>
            </a:pPr>
            <a:r>
              <a:rPr lang="ru-RU" sz="1600">
                <a:latin typeface="Calibri" pitchFamily="34" charset="0"/>
              </a:rPr>
              <a:t>для участия </a:t>
            </a:r>
            <a:endParaRPr lang="ru-RU" sz="1600"/>
          </a:p>
          <a:p>
            <a:pPr>
              <a:defRPr/>
            </a:pPr>
            <a:r>
              <a:rPr lang="ru-RU" sz="1600">
                <a:latin typeface="Calibri" pitchFamily="34" charset="0"/>
              </a:rPr>
              <a:t>в ДЭГ </a:t>
            </a:r>
            <a:endParaRPr lang="ru-RU" sz="1600"/>
          </a:p>
          <a:p>
            <a:pPr>
              <a:defRPr/>
            </a:pPr>
            <a:r>
              <a:rPr lang="ru-RU" sz="1600">
                <a:latin typeface="Calibri" pitchFamily="34" charset="0"/>
              </a:rPr>
              <a:t>в статусе «учтено»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5" name="object 39"/>
          <p:cNvGrpSpPr>
            <a:grpSpLocks/>
          </p:cNvGrpSpPr>
          <p:nvPr/>
        </p:nvGrpSpPr>
        <p:grpSpPr bwMode="auto">
          <a:xfrm>
            <a:off x="119063" y="333375"/>
            <a:ext cx="11790362" cy="768350"/>
            <a:chOff x="1585080" y="162360"/>
            <a:chExt cx="10273680" cy="767160"/>
          </a:xfrm>
        </p:grpSpPr>
        <p:sp>
          <p:nvSpPr>
            <p:cNvPr id="505" name="object 40"/>
            <p:cNvSpPr/>
            <p:nvPr/>
          </p:nvSpPr>
          <p:spPr>
            <a:xfrm>
              <a:off x="1585080" y="162360"/>
              <a:ext cx="10273680" cy="767160"/>
            </a:xfrm>
            <a:custGeom>
              <a:avLst/>
              <a:gdLst/>
              <a:ahLst/>
              <a:cxnLst/>
              <a:rect l="l" t="t" r="r" b="b"/>
              <a:pathLst>
                <a:path w="7705725" h="576580">
                  <a:moveTo>
                    <a:pt x="7705344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7705344" y="576072"/>
                  </a:lnTo>
                  <a:lnTo>
                    <a:pt x="7705344" y="0"/>
                  </a:lnTo>
                  <a:close/>
                </a:path>
              </a:pathLst>
            </a:custGeom>
            <a:solidFill>
              <a:srgbClr val="4F81BC">
                <a:alpha val="95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7861" name="object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01846" y="264600"/>
              <a:ext cx="576360" cy="57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77826" name="object 2"/>
          <p:cNvSpPr>
            <a:spLocks/>
          </p:cNvSpPr>
          <p:nvPr/>
        </p:nvSpPr>
        <p:spPr bwMode="auto">
          <a:xfrm>
            <a:off x="263525" y="1268413"/>
            <a:ext cx="11634788" cy="4275137"/>
          </a:xfrm>
          <a:custGeom>
            <a:avLst/>
            <a:gdLst>
              <a:gd name="T0" fmla="*/ 2147483647 w 7456"/>
              <a:gd name="T1" fmla="*/ 0 h 2693"/>
              <a:gd name="T2" fmla="*/ 0 w 7456"/>
              <a:gd name="T3" fmla="*/ 0 h 2693"/>
              <a:gd name="T4" fmla="*/ 0 w 7456"/>
              <a:gd name="T5" fmla="*/ 2147483647 h 2693"/>
              <a:gd name="T6" fmla="*/ 2147483647 w 7456"/>
              <a:gd name="T7" fmla="*/ 2147483647 h 2693"/>
              <a:gd name="T8" fmla="*/ 2147483647 w 7456"/>
              <a:gd name="T9" fmla="*/ 2147483647 h 26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56"/>
              <a:gd name="T16" fmla="*/ 0 h 2693"/>
              <a:gd name="T17" fmla="*/ 7456 w 7456"/>
              <a:gd name="T18" fmla="*/ 2693 h 26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56" h="2693">
                <a:moveTo>
                  <a:pt x="7399" y="0"/>
                </a:moveTo>
                <a:lnTo>
                  <a:pt x="0" y="0"/>
                </a:lnTo>
                <a:lnTo>
                  <a:pt x="0" y="2693"/>
                </a:lnTo>
                <a:lnTo>
                  <a:pt x="7399" y="2693"/>
                </a:lnTo>
                <a:lnTo>
                  <a:pt x="7456" y="57"/>
                </a:lnTo>
              </a:path>
            </a:pathLst>
          </a:custGeom>
          <a:solidFill>
            <a:srgbClr val="C0C0C0">
              <a:alpha val="52940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7827" name="object 5"/>
          <p:cNvSpPr>
            <a:spLocks/>
          </p:cNvSpPr>
          <p:nvPr/>
        </p:nvSpPr>
        <p:spPr bwMode="auto">
          <a:xfrm>
            <a:off x="0" y="6613525"/>
            <a:ext cx="12192000" cy="238125"/>
          </a:xfrm>
          <a:custGeom>
            <a:avLst/>
            <a:gdLst>
              <a:gd name="T0" fmla="*/ 162375908 w 9144000"/>
              <a:gd name="T1" fmla="*/ 0 h 180339"/>
              <a:gd name="T2" fmla="*/ 0 w 9144000"/>
              <a:gd name="T3" fmla="*/ 0 h 180339"/>
              <a:gd name="T4" fmla="*/ 0 w 9144000"/>
              <a:gd name="T5" fmla="*/ 2897459 h 180339"/>
              <a:gd name="T6" fmla="*/ 162375908 w 9144000"/>
              <a:gd name="T7" fmla="*/ 2897459 h 180339"/>
              <a:gd name="T8" fmla="*/ 162375908 w 9144000"/>
              <a:gd name="T9" fmla="*/ 0 h 1803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180339"/>
              <a:gd name="T17" fmla="*/ 9144000 w 9144000"/>
              <a:gd name="T18" fmla="*/ 180339 h 1803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180339">
                <a:moveTo>
                  <a:pt x="9144000" y="0"/>
                </a:moveTo>
                <a:lnTo>
                  <a:pt x="0" y="0"/>
                </a:lnTo>
                <a:lnTo>
                  <a:pt x="0" y="179831"/>
                </a:lnTo>
                <a:lnTo>
                  <a:pt x="9144000" y="179831"/>
                </a:lnTo>
                <a:lnTo>
                  <a:pt x="9144000" y="0"/>
                </a:lnTo>
                <a:close/>
              </a:path>
            </a:pathLst>
          </a:custGeom>
          <a:solidFill>
            <a:srgbClr val="DCE6F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7828" name="object 8"/>
          <p:cNvSpPr txBox="1">
            <a:spLocks noChangeArrowheads="1"/>
          </p:cNvSpPr>
          <p:nvPr/>
        </p:nvSpPr>
        <p:spPr bwMode="auto">
          <a:xfrm>
            <a:off x="334963" y="476250"/>
            <a:ext cx="11561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93935" rIns="0" bIns="0">
            <a:spAutoFit/>
          </a:bodyPr>
          <a:lstStyle/>
          <a:p>
            <a:pPr marL="173038" defTabSz="1219200">
              <a:spcBef>
                <a:spcPts val="738"/>
              </a:spcBef>
            </a:pPr>
            <a:r>
              <a:rPr lang="ru-RU" b="1">
                <a:solidFill>
                  <a:srgbClr val="074593"/>
                </a:solidFill>
                <a:latin typeface="DejaVu Sans"/>
                <a:cs typeface="DejaVu Sans"/>
              </a:rPr>
              <a:t>ПОДАЧА ЗАЯВЛЕНИЯ ДЛЯ УЧАСТИЯ В ДИСТАНЦИОННОМ ЭЛЕКТРОННОМ ГОЛОСОВАНИИ</a:t>
            </a:r>
          </a:p>
        </p:txBody>
      </p:sp>
      <p:sp>
        <p:nvSpPr>
          <p:cNvPr id="77829" name="object 9"/>
          <p:cNvSpPr txBox="1">
            <a:spLocks noChangeArrowheads="1"/>
          </p:cNvSpPr>
          <p:nvPr/>
        </p:nvSpPr>
        <p:spPr bwMode="auto">
          <a:xfrm>
            <a:off x="1127125" y="1341438"/>
            <a:ext cx="102981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925" rIns="0" bIns="0">
            <a:spAutoFit/>
          </a:bodyPr>
          <a:lstStyle/>
          <a:p>
            <a:pPr marL="17463" defTabSz="1219200"/>
            <a:r>
              <a:rPr lang="ru-RU" sz="2000" b="1">
                <a:solidFill>
                  <a:srgbClr val="074593"/>
                </a:solidFill>
                <a:latin typeface="DejaVu Sans"/>
                <a:cs typeface="DejaVu Sans"/>
              </a:rPr>
              <a:t>с </a:t>
            </a:r>
            <a:r>
              <a:rPr lang="ru-RU" altLang="ru-RU" sz="2000" b="1">
                <a:solidFill>
                  <a:srgbClr val="074593"/>
                </a:solidFill>
                <a:latin typeface="DejaVu Sans"/>
                <a:cs typeface="DejaVu Sans"/>
              </a:rPr>
              <a:t>26 июля и не позднее 24 часов по московскому времени 6 сентября </a:t>
            </a:r>
            <a:endParaRPr lang="ru-RU" sz="2000" b="1">
              <a:solidFill>
                <a:srgbClr val="074593"/>
              </a:solidFill>
              <a:latin typeface="DejaVu Sans"/>
              <a:cs typeface="DejaVu Sans"/>
            </a:endParaRPr>
          </a:p>
          <a:p>
            <a:pPr marL="17463" defTabSz="1219200">
              <a:spcBef>
                <a:spcPts val="138"/>
              </a:spcBef>
            </a:pPr>
            <a:endParaRPr lang="ru-RU" sz="2000" b="1">
              <a:solidFill>
                <a:srgbClr val="074593"/>
              </a:solidFill>
              <a:latin typeface="DejaVu Sans"/>
              <a:cs typeface="DejaVu Sans"/>
            </a:endParaRPr>
          </a:p>
        </p:txBody>
      </p:sp>
      <p:pic>
        <p:nvPicPr>
          <p:cNvPr id="77830" name="object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8" y="1341438"/>
            <a:ext cx="47466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object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8213" y="3429000"/>
            <a:ext cx="990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832" name="object 15"/>
          <p:cNvGrpSpPr>
            <a:grpSpLocks/>
          </p:cNvGrpSpPr>
          <p:nvPr/>
        </p:nvGrpSpPr>
        <p:grpSpPr bwMode="auto">
          <a:xfrm>
            <a:off x="473075" y="3503613"/>
            <a:ext cx="1227138" cy="1041400"/>
            <a:chOff x="362711" y="1834895"/>
            <a:chExt cx="920750" cy="783590"/>
          </a:xfrm>
        </p:grpSpPr>
        <p:pic>
          <p:nvPicPr>
            <p:cNvPr id="77858" name="object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2711" y="1834895"/>
              <a:ext cx="920496" cy="783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59" name="object 1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9120" y="1908047"/>
              <a:ext cx="493776" cy="4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7833" name="object 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7638" y="3416300"/>
            <a:ext cx="86995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4" name="object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61075" y="3417888"/>
            <a:ext cx="865188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5" name="object 23"/>
          <p:cNvSpPr txBox="1">
            <a:spLocks noChangeArrowheads="1"/>
          </p:cNvSpPr>
          <p:nvPr/>
        </p:nvSpPr>
        <p:spPr bwMode="auto">
          <a:xfrm>
            <a:off x="4467225" y="4764088"/>
            <a:ext cx="225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618" rIns="0" bIns="0">
            <a:spAutoFit/>
          </a:bodyPr>
          <a:lstStyle/>
          <a:p>
            <a:pPr marL="17463" defTabSz="1219200">
              <a:spcBef>
                <a:spcPts val="150"/>
              </a:spcBef>
            </a:pPr>
            <a:r>
              <a:rPr lang="ru-RU" sz="2000" b="1">
                <a:solidFill>
                  <a:srgbClr val="074593"/>
                </a:solidFill>
                <a:latin typeface="DejaVu Sans"/>
                <a:cs typeface="DejaVu Sans"/>
              </a:rPr>
              <a:t>ГАС </a:t>
            </a:r>
            <a:r>
              <a:rPr lang="ru-RU" sz="2000" b="1">
                <a:solidFill>
                  <a:srgbClr val="074593"/>
                </a:solidFill>
                <a:latin typeface="Franklin Gothic Demi" pitchFamily="34" charset="0"/>
                <a:cs typeface="DejaVu Sans"/>
              </a:rPr>
              <a:t>«</a:t>
            </a:r>
            <a:r>
              <a:rPr lang="ru-RU" sz="2000" b="1">
                <a:solidFill>
                  <a:srgbClr val="074593"/>
                </a:solidFill>
                <a:latin typeface="DejaVu Sans"/>
                <a:cs typeface="DejaVu Sans"/>
              </a:rPr>
              <a:t>ВЫБОРЫ</a:t>
            </a:r>
            <a:r>
              <a:rPr lang="ru-RU" sz="2000" b="1">
                <a:solidFill>
                  <a:srgbClr val="074593"/>
                </a:solidFill>
                <a:latin typeface="Franklin Gothic Demi" pitchFamily="34" charset="0"/>
                <a:cs typeface="DejaVu Sans"/>
              </a:rPr>
              <a:t>»</a:t>
            </a:r>
            <a:endParaRPr lang="ru-RU" sz="2000" b="1">
              <a:solidFill>
                <a:srgbClr val="074593"/>
              </a:solidFill>
              <a:latin typeface="DejaVu Sans"/>
              <a:cs typeface="DejaVu Sans"/>
            </a:endParaRPr>
          </a:p>
        </p:txBody>
      </p:sp>
      <p:pic>
        <p:nvPicPr>
          <p:cNvPr id="77836" name="object 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57775" y="3656013"/>
            <a:ext cx="720725" cy="696912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</p:pic>
      <p:sp>
        <p:nvSpPr>
          <p:cNvPr id="77837" name="object 25"/>
          <p:cNvSpPr txBox="1">
            <a:spLocks noChangeArrowheads="1"/>
          </p:cNvSpPr>
          <p:nvPr/>
        </p:nvSpPr>
        <p:spPr bwMode="auto">
          <a:xfrm>
            <a:off x="4583113" y="2565400"/>
            <a:ext cx="1643062" cy="693738"/>
          </a:xfrm>
          <a:prstGeom prst="rect">
            <a:avLst/>
          </a:prstGeom>
          <a:noFill/>
          <a:ln w="18288">
            <a:solidFill>
              <a:srgbClr val="A6A6A6"/>
            </a:solidFill>
            <a:miter lim="800000"/>
            <a:headEnd/>
            <a:tailEnd/>
          </a:ln>
        </p:spPr>
        <p:txBody>
          <a:bodyPr lIns="0" tIns="186178" rIns="0" bIns="0">
            <a:spAutoFit/>
          </a:bodyPr>
          <a:lstStyle/>
          <a:p>
            <a:pPr algn="ctr" defTabSz="1219200">
              <a:spcBef>
                <a:spcPts val="1463"/>
              </a:spcBef>
            </a:pPr>
            <a:r>
              <a:rPr lang="ru-RU" sz="1600" b="1">
                <a:solidFill>
                  <a:srgbClr val="074593"/>
                </a:solidFill>
                <a:latin typeface="DejaVu Sans"/>
                <a:cs typeface="DejaVu Sans"/>
              </a:rPr>
              <a:t>ОБРАБОТКА ЗАЯВЛЕНИЙ</a:t>
            </a:r>
          </a:p>
        </p:txBody>
      </p:sp>
      <p:sp>
        <p:nvSpPr>
          <p:cNvPr id="77838" name="object 26"/>
          <p:cNvSpPr>
            <a:spLocks/>
          </p:cNvSpPr>
          <p:nvPr/>
        </p:nvSpPr>
        <p:spPr bwMode="auto">
          <a:xfrm>
            <a:off x="3305175" y="3814763"/>
            <a:ext cx="477838" cy="168275"/>
          </a:xfrm>
          <a:custGeom>
            <a:avLst/>
            <a:gdLst>
              <a:gd name="T0" fmla="*/ 5787327 w 359410"/>
              <a:gd name="T1" fmla="*/ 763722 h 127635"/>
              <a:gd name="T2" fmla="*/ 5721575 w 359410"/>
              <a:gd name="T3" fmla="*/ 763722 h 127635"/>
              <a:gd name="T4" fmla="*/ 5732504 w 359410"/>
              <a:gd name="T5" fmla="*/ 1198979 h 127635"/>
              <a:gd name="T6" fmla="*/ 4856483 w 359410"/>
              <a:gd name="T7" fmla="*/ 1216568 h 127635"/>
              <a:gd name="T8" fmla="*/ 4089015 w 359410"/>
              <a:gd name="T9" fmla="*/ 1648362 h 127635"/>
              <a:gd name="T10" fmla="*/ 4053969 w 359410"/>
              <a:gd name="T11" fmla="*/ 1783368 h 127635"/>
              <a:gd name="T12" fmla="*/ 4124071 w 359410"/>
              <a:gd name="T13" fmla="*/ 1884133 h 127635"/>
              <a:gd name="T14" fmla="*/ 4192009 w 359410"/>
              <a:gd name="T15" fmla="*/ 1986896 h 127635"/>
              <a:gd name="T16" fmla="*/ 4336643 w 359410"/>
              <a:gd name="T17" fmla="*/ 2019160 h 127635"/>
              <a:gd name="T18" fmla="*/ 6194901 w 359410"/>
              <a:gd name="T19" fmla="*/ 971280 h 127635"/>
              <a:gd name="T20" fmla="*/ 5787327 w 359410"/>
              <a:gd name="T21" fmla="*/ 763722 h 127635"/>
              <a:gd name="T22" fmla="*/ 4847168 w 359410"/>
              <a:gd name="T23" fmla="*/ 781581 h 127635"/>
              <a:gd name="T24" fmla="*/ 0 w 359410"/>
              <a:gd name="T25" fmla="*/ 880606 h 127635"/>
              <a:gd name="T26" fmla="*/ 8744 w 359410"/>
              <a:gd name="T27" fmla="*/ 1313849 h 127635"/>
              <a:gd name="T28" fmla="*/ 4856483 w 359410"/>
              <a:gd name="T29" fmla="*/ 1216568 h 127635"/>
              <a:gd name="T30" fmla="*/ 5257792 w 359410"/>
              <a:gd name="T31" fmla="*/ 990525 h 127635"/>
              <a:gd name="T32" fmla="*/ 4847168 w 359410"/>
              <a:gd name="T33" fmla="*/ 781581 h 127635"/>
              <a:gd name="T34" fmla="*/ 5257792 w 359410"/>
              <a:gd name="T35" fmla="*/ 990525 h 127635"/>
              <a:gd name="T36" fmla="*/ 4856483 w 359410"/>
              <a:gd name="T37" fmla="*/ 1216568 h 127635"/>
              <a:gd name="T38" fmla="*/ 5732504 w 359410"/>
              <a:gd name="T39" fmla="*/ 1198979 h 127635"/>
              <a:gd name="T40" fmla="*/ 5731802 w 359410"/>
              <a:gd name="T41" fmla="*/ 1170783 h 127635"/>
              <a:gd name="T42" fmla="*/ 5612008 w 359410"/>
              <a:gd name="T43" fmla="*/ 1170783 h 127635"/>
              <a:gd name="T44" fmla="*/ 5257792 w 359410"/>
              <a:gd name="T45" fmla="*/ 990525 h 127635"/>
              <a:gd name="T46" fmla="*/ 5603228 w 359410"/>
              <a:gd name="T47" fmla="*/ 795965 h 127635"/>
              <a:gd name="T48" fmla="*/ 5257792 w 359410"/>
              <a:gd name="T49" fmla="*/ 990525 h 127635"/>
              <a:gd name="T50" fmla="*/ 5612008 w 359410"/>
              <a:gd name="T51" fmla="*/ 1170783 h 127635"/>
              <a:gd name="T52" fmla="*/ 5603228 w 359410"/>
              <a:gd name="T53" fmla="*/ 795965 h 127635"/>
              <a:gd name="T54" fmla="*/ 5722389 w 359410"/>
              <a:gd name="T55" fmla="*/ 795965 h 127635"/>
              <a:gd name="T56" fmla="*/ 5603228 w 359410"/>
              <a:gd name="T57" fmla="*/ 795965 h 127635"/>
              <a:gd name="T58" fmla="*/ 5612008 w 359410"/>
              <a:gd name="T59" fmla="*/ 1170783 h 127635"/>
              <a:gd name="T60" fmla="*/ 5731802 w 359410"/>
              <a:gd name="T61" fmla="*/ 1170783 h 127635"/>
              <a:gd name="T62" fmla="*/ 5722389 w 359410"/>
              <a:gd name="T63" fmla="*/ 795965 h 127635"/>
              <a:gd name="T64" fmla="*/ 5721575 w 359410"/>
              <a:gd name="T65" fmla="*/ 763722 h 127635"/>
              <a:gd name="T66" fmla="*/ 4847168 w 359410"/>
              <a:gd name="T67" fmla="*/ 781581 h 127635"/>
              <a:gd name="T68" fmla="*/ 5257792 w 359410"/>
              <a:gd name="T69" fmla="*/ 990525 h 127635"/>
              <a:gd name="T70" fmla="*/ 5603228 w 359410"/>
              <a:gd name="T71" fmla="*/ 795965 h 127635"/>
              <a:gd name="T72" fmla="*/ 5722389 w 359410"/>
              <a:gd name="T73" fmla="*/ 795965 h 127635"/>
              <a:gd name="T74" fmla="*/ 5721575 w 359410"/>
              <a:gd name="T75" fmla="*/ 763722 h 127635"/>
              <a:gd name="T76" fmla="*/ 4288430 w 359410"/>
              <a:gd name="T77" fmla="*/ 0 h 127635"/>
              <a:gd name="T78" fmla="*/ 4143801 w 359410"/>
              <a:gd name="T79" fmla="*/ 38277 h 127635"/>
              <a:gd name="T80" fmla="*/ 4082431 w 359410"/>
              <a:gd name="T81" fmla="*/ 143066 h 127635"/>
              <a:gd name="T82" fmla="*/ 4018907 w 359410"/>
              <a:gd name="T83" fmla="*/ 247850 h 127635"/>
              <a:gd name="T84" fmla="*/ 4058343 w 359410"/>
              <a:gd name="T85" fmla="*/ 380839 h 127635"/>
              <a:gd name="T86" fmla="*/ 4847168 w 359410"/>
              <a:gd name="T87" fmla="*/ 781581 h 127635"/>
              <a:gd name="T88" fmla="*/ 5721575 w 359410"/>
              <a:gd name="T89" fmla="*/ 763722 h 127635"/>
              <a:gd name="T90" fmla="*/ 5787327 w 359410"/>
              <a:gd name="T91" fmla="*/ 763722 h 127635"/>
              <a:gd name="T92" fmla="*/ 4288430 w 359410"/>
              <a:gd name="T93" fmla="*/ 0 h 12763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59410"/>
              <a:gd name="T142" fmla="*/ 0 h 127635"/>
              <a:gd name="T143" fmla="*/ 359410 w 359410"/>
              <a:gd name="T144" fmla="*/ 127635 h 12763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59410" h="127635">
                <a:moveTo>
                  <a:pt x="335408" y="48132"/>
                </a:moveTo>
                <a:lnTo>
                  <a:pt x="331597" y="48132"/>
                </a:lnTo>
                <a:lnTo>
                  <a:pt x="332231" y="75564"/>
                </a:lnTo>
                <a:lnTo>
                  <a:pt x="281460" y="76672"/>
                </a:lnTo>
                <a:lnTo>
                  <a:pt x="236981" y="103886"/>
                </a:lnTo>
                <a:lnTo>
                  <a:pt x="234950" y="112394"/>
                </a:lnTo>
                <a:lnTo>
                  <a:pt x="239013" y="118744"/>
                </a:lnTo>
                <a:lnTo>
                  <a:pt x="242950" y="125221"/>
                </a:lnTo>
                <a:lnTo>
                  <a:pt x="251332" y="127254"/>
                </a:lnTo>
                <a:lnTo>
                  <a:pt x="359029" y="61213"/>
                </a:lnTo>
                <a:lnTo>
                  <a:pt x="335408" y="48132"/>
                </a:lnTo>
                <a:close/>
              </a:path>
              <a:path w="359410" h="127635">
                <a:moveTo>
                  <a:pt x="280920" y="49258"/>
                </a:moveTo>
                <a:lnTo>
                  <a:pt x="0" y="55499"/>
                </a:lnTo>
                <a:lnTo>
                  <a:pt x="507" y="82804"/>
                </a:lnTo>
                <a:lnTo>
                  <a:pt x="281460" y="76672"/>
                </a:lnTo>
                <a:lnTo>
                  <a:pt x="304718" y="62427"/>
                </a:lnTo>
                <a:lnTo>
                  <a:pt x="280920" y="49258"/>
                </a:lnTo>
                <a:close/>
              </a:path>
              <a:path w="359410" h="127635">
                <a:moveTo>
                  <a:pt x="304718" y="62427"/>
                </a:moveTo>
                <a:lnTo>
                  <a:pt x="281460" y="76672"/>
                </a:lnTo>
                <a:lnTo>
                  <a:pt x="332231" y="75564"/>
                </a:lnTo>
                <a:lnTo>
                  <a:pt x="332190" y="73787"/>
                </a:lnTo>
                <a:lnTo>
                  <a:pt x="325247" y="73787"/>
                </a:lnTo>
                <a:lnTo>
                  <a:pt x="304718" y="62427"/>
                </a:lnTo>
                <a:close/>
              </a:path>
              <a:path w="359410" h="127635">
                <a:moveTo>
                  <a:pt x="324738" y="50164"/>
                </a:moveTo>
                <a:lnTo>
                  <a:pt x="304718" y="62427"/>
                </a:lnTo>
                <a:lnTo>
                  <a:pt x="325247" y="73787"/>
                </a:lnTo>
                <a:lnTo>
                  <a:pt x="324738" y="50164"/>
                </a:lnTo>
                <a:close/>
              </a:path>
              <a:path w="359410" h="127635">
                <a:moveTo>
                  <a:pt x="331644" y="50164"/>
                </a:moveTo>
                <a:lnTo>
                  <a:pt x="324738" y="50164"/>
                </a:lnTo>
                <a:lnTo>
                  <a:pt x="325247" y="73787"/>
                </a:lnTo>
                <a:lnTo>
                  <a:pt x="332190" y="73787"/>
                </a:lnTo>
                <a:lnTo>
                  <a:pt x="331644" y="50164"/>
                </a:lnTo>
                <a:close/>
              </a:path>
              <a:path w="359410" h="127635">
                <a:moveTo>
                  <a:pt x="331597" y="48132"/>
                </a:moveTo>
                <a:lnTo>
                  <a:pt x="280920" y="49258"/>
                </a:lnTo>
                <a:lnTo>
                  <a:pt x="304718" y="62427"/>
                </a:lnTo>
                <a:lnTo>
                  <a:pt x="324738" y="50164"/>
                </a:lnTo>
                <a:lnTo>
                  <a:pt x="331644" y="50164"/>
                </a:lnTo>
                <a:lnTo>
                  <a:pt x="331597" y="48132"/>
                </a:lnTo>
                <a:close/>
              </a:path>
              <a:path w="359410" h="127635">
                <a:moveTo>
                  <a:pt x="248538" y="0"/>
                </a:moveTo>
                <a:lnTo>
                  <a:pt x="240156" y="2412"/>
                </a:lnTo>
                <a:lnTo>
                  <a:pt x="236600" y="9017"/>
                </a:lnTo>
                <a:lnTo>
                  <a:pt x="232918" y="15620"/>
                </a:lnTo>
                <a:lnTo>
                  <a:pt x="235204" y="24002"/>
                </a:lnTo>
                <a:lnTo>
                  <a:pt x="280920" y="49258"/>
                </a:lnTo>
                <a:lnTo>
                  <a:pt x="331597" y="48132"/>
                </a:lnTo>
                <a:lnTo>
                  <a:pt x="335408" y="48132"/>
                </a:lnTo>
                <a:lnTo>
                  <a:pt x="248538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7839" name="object 28"/>
          <p:cNvSpPr>
            <a:spLocks/>
          </p:cNvSpPr>
          <p:nvPr/>
        </p:nvSpPr>
        <p:spPr bwMode="auto">
          <a:xfrm>
            <a:off x="7104063" y="2349500"/>
            <a:ext cx="288925" cy="2338388"/>
          </a:xfrm>
          <a:custGeom>
            <a:avLst/>
            <a:gdLst>
              <a:gd name="T0" fmla="*/ 2078544 w 219710"/>
              <a:gd name="T1" fmla="*/ 0 h 2484754"/>
              <a:gd name="T2" fmla="*/ 2078544 w 219710"/>
              <a:gd name="T3" fmla="*/ 1353847 h 2484754"/>
              <a:gd name="T4" fmla="*/ 0 w 219710"/>
              <a:gd name="T5" fmla="*/ 961667 h 2484754"/>
              <a:gd name="T6" fmla="*/ 2044873 w 219710"/>
              <a:gd name="T7" fmla="*/ 961667 h 2484754"/>
              <a:gd name="T8" fmla="*/ 0 60000 65536"/>
              <a:gd name="T9" fmla="*/ 0 60000 65536"/>
              <a:gd name="T10" fmla="*/ 0 60000 65536"/>
              <a:gd name="T11" fmla="*/ 0 60000 65536"/>
              <a:gd name="T12" fmla="*/ 0 w 219710"/>
              <a:gd name="T13" fmla="*/ 0 h 2484754"/>
              <a:gd name="T14" fmla="*/ 219710 w 219710"/>
              <a:gd name="T15" fmla="*/ 2484754 h 24847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710" h="2484754">
                <a:moveTo>
                  <a:pt x="219456" y="0"/>
                </a:moveTo>
                <a:lnTo>
                  <a:pt x="219456" y="2484501"/>
                </a:lnTo>
              </a:path>
              <a:path w="219710" h="2484754">
                <a:moveTo>
                  <a:pt x="0" y="1764792"/>
                </a:moveTo>
                <a:lnTo>
                  <a:pt x="215900" y="1764792"/>
                </a:lnTo>
              </a:path>
            </a:pathLst>
          </a:custGeom>
          <a:noFill/>
          <a:ln w="27432">
            <a:solidFill>
              <a:srgbClr val="4F81B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77840" name="object 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12125" y="4508500"/>
            <a:ext cx="655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1" name="object 31"/>
          <p:cNvSpPr txBox="1">
            <a:spLocks noChangeArrowheads="1"/>
          </p:cNvSpPr>
          <p:nvPr/>
        </p:nvSpPr>
        <p:spPr bwMode="auto">
          <a:xfrm>
            <a:off x="7967663" y="2708275"/>
            <a:ext cx="88741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618" rIns="0" bIns="0">
            <a:spAutoFit/>
          </a:bodyPr>
          <a:lstStyle/>
          <a:p>
            <a:pPr marL="17463" algn="ctr" defTabSz="1219200">
              <a:spcBef>
                <a:spcPts val="150"/>
              </a:spcBef>
            </a:pPr>
            <a:r>
              <a:rPr lang="ru-RU" sz="1200" b="1">
                <a:solidFill>
                  <a:srgbClr val="074593"/>
                </a:solidFill>
                <a:latin typeface="DejaVu Sans"/>
                <a:cs typeface="DejaVu Sans"/>
              </a:rPr>
              <a:t>Список участников ДЭГ</a:t>
            </a:r>
          </a:p>
        </p:txBody>
      </p:sp>
      <p:sp>
        <p:nvSpPr>
          <p:cNvPr id="77842" name="object 32"/>
          <p:cNvSpPr txBox="1">
            <a:spLocks noChangeArrowheads="1"/>
          </p:cNvSpPr>
          <p:nvPr/>
        </p:nvSpPr>
        <p:spPr bwMode="auto">
          <a:xfrm>
            <a:off x="8955088" y="3792538"/>
            <a:ext cx="27955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618" rIns="0" bIns="0">
            <a:spAutoFit/>
          </a:bodyPr>
          <a:lstStyle/>
          <a:p>
            <a:pPr marL="17463" defTabSz="1219200">
              <a:spcBef>
                <a:spcPts val="150"/>
              </a:spcBef>
            </a:pPr>
            <a:r>
              <a:rPr lang="ru-RU" sz="1200" b="1">
                <a:solidFill>
                  <a:srgbClr val="3B4A5E"/>
                </a:solidFill>
                <a:cs typeface="DejaVu Sans"/>
              </a:rPr>
              <a:t>Исключение из списков избирателей по месту жительства *</a:t>
            </a:r>
            <a:endParaRPr lang="ru-RU" sz="1200" b="1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77843" name="object 33"/>
          <p:cNvSpPr txBox="1">
            <a:spLocks noChangeArrowheads="1"/>
          </p:cNvSpPr>
          <p:nvPr/>
        </p:nvSpPr>
        <p:spPr bwMode="auto">
          <a:xfrm>
            <a:off x="8975725" y="4437063"/>
            <a:ext cx="253523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618" rIns="0" bIns="0">
            <a:spAutoFit/>
          </a:bodyPr>
          <a:lstStyle/>
          <a:p>
            <a:pPr marL="17463" defTabSz="1219200">
              <a:spcBef>
                <a:spcPts val="150"/>
              </a:spcBef>
            </a:pPr>
            <a:r>
              <a:rPr lang="ru-RU" sz="1200" b="1">
                <a:solidFill>
                  <a:srgbClr val="3B4A5E"/>
                </a:solidFill>
                <a:cs typeface="DejaVu Sans"/>
              </a:rPr>
              <a:t>Информация о статусе обработки заявления ДЭГ в личном кабинете пользователя портала Госуслуги</a:t>
            </a:r>
            <a:endParaRPr lang="ru-RU" sz="1200" b="1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77844" name="object 35"/>
          <p:cNvSpPr txBox="1">
            <a:spLocks noChangeArrowheads="1"/>
          </p:cNvSpPr>
          <p:nvPr/>
        </p:nvSpPr>
        <p:spPr bwMode="auto">
          <a:xfrm>
            <a:off x="550863" y="1916113"/>
            <a:ext cx="6550025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925" rIns="0" bIns="0">
            <a:spAutoFit/>
          </a:bodyPr>
          <a:lstStyle/>
          <a:p>
            <a:pPr marL="490538" defTabSz="1219200">
              <a:spcBef>
                <a:spcPts val="138"/>
              </a:spcBef>
            </a:pPr>
            <a:r>
              <a:rPr lang="ru-RU" sz="1600" i="1">
                <a:solidFill>
                  <a:srgbClr val="074593"/>
                </a:solidFill>
                <a:latin typeface="DejaVu Sans"/>
                <a:cs typeface="DejaVu Sans"/>
              </a:rPr>
              <a:t>Заявление для участия в ДЭГ подается избирателем в электронном виде с использованием ЕПГУ</a:t>
            </a:r>
          </a:p>
        </p:txBody>
      </p:sp>
      <p:sp>
        <p:nvSpPr>
          <p:cNvPr id="77845" name="object 36"/>
          <p:cNvSpPr>
            <a:spLocks/>
          </p:cNvSpPr>
          <p:nvPr/>
        </p:nvSpPr>
        <p:spPr bwMode="auto">
          <a:xfrm>
            <a:off x="263525" y="5516563"/>
            <a:ext cx="11558588" cy="935037"/>
          </a:xfrm>
          <a:custGeom>
            <a:avLst/>
            <a:gdLst>
              <a:gd name="T0" fmla="*/ 136628986 w 8784590"/>
              <a:gd name="T1" fmla="*/ 0 h 573404"/>
              <a:gd name="T2" fmla="*/ 0 w 8784590"/>
              <a:gd name="T3" fmla="*/ 0 h 573404"/>
              <a:gd name="T4" fmla="*/ 0 w 8784590"/>
              <a:gd name="T5" fmla="*/ 76182428 h 573404"/>
              <a:gd name="T6" fmla="*/ 136628986 w 8784590"/>
              <a:gd name="T7" fmla="*/ 76182428 h 573404"/>
              <a:gd name="T8" fmla="*/ 136628986 w 8784590"/>
              <a:gd name="T9" fmla="*/ 0 h 573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84590"/>
              <a:gd name="T16" fmla="*/ 0 h 573404"/>
              <a:gd name="T17" fmla="*/ 8784590 w 8784590"/>
              <a:gd name="T18" fmla="*/ 573404 h 573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84590" h="573404">
                <a:moveTo>
                  <a:pt x="8784336" y="0"/>
                </a:moveTo>
                <a:lnTo>
                  <a:pt x="0" y="0"/>
                </a:lnTo>
                <a:lnTo>
                  <a:pt x="0" y="573024"/>
                </a:lnTo>
                <a:lnTo>
                  <a:pt x="8784336" y="573024"/>
                </a:lnTo>
                <a:lnTo>
                  <a:pt x="8784336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7846" name="object 37"/>
          <p:cNvSpPr txBox="1">
            <a:spLocks noChangeArrowheads="1"/>
          </p:cNvSpPr>
          <p:nvPr/>
        </p:nvSpPr>
        <p:spPr bwMode="auto">
          <a:xfrm>
            <a:off x="407988" y="5661025"/>
            <a:ext cx="105283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219200">
              <a:lnSpc>
                <a:spcPts val="1650"/>
              </a:lnSpc>
            </a:pPr>
            <a:r>
              <a:rPr lang="ru-RU" sz="2800" baseline="-12000">
                <a:solidFill>
                  <a:srgbClr val="FFFFFF"/>
                </a:solidFill>
                <a:cs typeface="DejaVu Sans"/>
              </a:rPr>
              <a:t>* </a:t>
            </a:r>
            <a:r>
              <a:rPr lang="ru-RU" sz="1400">
                <a:solidFill>
                  <a:srgbClr val="FFFFFF"/>
                </a:solidFill>
                <a:cs typeface="DejaVu Sans"/>
              </a:rPr>
              <a:t>Избиратель, исключенный из списка избирателей по месту жительства в связи с подачей заявления для участия в ДЭГ, вправе принять участие исключительно в дистанционном электронном голосовании и не вправе получить избирательный бюллетень на избирательном участке</a:t>
            </a:r>
            <a:endParaRPr lang="ru-RU" sz="1400">
              <a:solidFill>
                <a:srgbClr val="000000"/>
              </a:solidFill>
              <a:cs typeface="DejaVu Sans"/>
            </a:endParaRPr>
          </a:p>
        </p:txBody>
      </p:sp>
      <p:pic>
        <p:nvPicPr>
          <p:cNvPr id="77847" name="object 3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496425" y="2000250"/>
            <a:ext cx="57785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848" name="Group 70"/>
          <p:cNvGrpSpPr>
            <a:grpSpLocks/>
          </p:cNvGrpSpPr>
          <p:nvPr/>
        </p:nvGrpSpPr>
        <p:grpSpPr bwMode="auto">
          <a:xfrm>
            <a:off x="7391400" y="1989138"/>
            <a:ext cx="1333500" cy="2319337"/>
            <a:chOff x="4726" y="1213"/>
            <a:chExt cx="840" cy="1461"/>
          </a:xfrm>
        </p:grpSpPr>
        <p:pic>
          <p:nvPicPr>
            <p:cNvPr id="77854" name="object 4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057" y="1213"/>
              <a:ext cx="509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855" name="object 41"/>
            <p:cNvSpPr>
              <a:spLocks/>
            </p:cNvSpPr>
            <p:nvPr/>
          </p:nvSpPr>
          <p:spPr bwMode="auto">
            <a:xfrm>
              <a:off x="5169" y="2313"/>
              <a:ext cx="364" cy="361"/>
            </a:xfrm>
            <a:custGeom>
              <a:avLst/>
              <a:gdLst>
                <a:gd name="T0" fmla="*/ 0 w 433070"/>
                <a:gd name="T1" fmla="*/ 0 h 429894"/>
                <a:gd name="T2" fmla="*/ 0 w 433070"/>
                <a:gd name="T3" fmla="*/ 0 h 429894"/>
                <a:gd name="T4" fmla="*/ 0 w 433070"/>
                <a:gd name="T5" fmla="*/ 0 h 429894"/>
                <a:gd name="T6" fmla="*/ 0 w 433070"/>
                <a:gd name="T7" fmla="*/ 0 h 429894"/>
                <a:gd name="T8" fmla="*/ 0 w 433070"/>
                <a:gd name="T9" fmla="*/ 0 h 429894"/>
                <a:gd name="T10" fmla="*/ 0 w 433070"/>
                <a:gd name="T11" fmla="*/ 0 h 429894"/>
                <a:gd name="T12" fmla="*/ 0 w 433070"/>
                <a:gd name="T13" fmla="*/ 0 h 429894"/>
                <a:gd name="T14" fmla="*/ 0 w 433070"/>
                <a:gd name="T15" fmla="*/ 0 h 429894"/>
                <a:gd name="T16" fmla="*/ 0 w 433070"/>
                <a:gd name="T17" fmla="*/ 0 h 429894"/>
                <a:gd name="T18" fmla="*/ 0 w 433070"/>
                <a:gd name="T19" fmla="*/ 0 h 429894"/>
                <a:gd name="T20" fmla="*/ 0 w 433070"/>
                <a:gd name="T21" fmla="*/ 0 h 429894"/>
                <a:gd name="T22" fmla="*/ 0 w 433070"/>
                <a:gd name="T23" fmla="*/ 0 h 429894"/>
                <a:gd name="T24" fmla="*/ 0 w 433070"/>
                <a:gd name="T25" fmla="*/ 0 h 429894"/>
                <a:gd name="T26" fmla="*/ 0 w 433070"/>
                <a:gd name="T27" fmla="*/ 0 h 429894"/>
                <a:gd name="T28" fmla="*/ 0 w 433070"/>
                <a:gd name="T29" fmla="*/ 0 h 429894"/>
                <a:gd name="T30" fmla="*/ 0 w 433070"/>
                <a:gd name="T31" fmla="*/ 0 h 429894"/>
                <a:gd name="T32" fmla="*/ 0 w 433070"/>
                <a:gd name="T33" fmla="*/ 0 h 429894"/>
                <a:gd name="T34" fmla="*/ 0 w 433070"/>
                <a:gd name="T35" fmla="*/ 0 h 429894"/>
                <a:gd name="T36" fmla="*/ 0 w 433070"/>
                <a:gd name="T37" fmla="*/ 0 h 429894"/>
                <a:gd name="T38" fmla="*/ 0 w 433070"/>
                <a:gd name="T39" fmla="*/ 0 h 429894"/>
                <a:gd name="T40" fmla="*/ 0 w 433070"/>
                <a:gd name="T41" fmla="*/ 0 h 429894"/>
                <a:gd name="T42" fmla="*/ 0 w 433070"/>
                <a:gd name="T43" fmla="*/ 0 h 429894"/>
                <a:gd name="T44" fmla="*/ 0 w 433070"/>
                <a:gd name="T45" fmla="*/ 0 h 429894"/>
                <a:gd name="T46" fmla="*/ 0 w 433070"/>
                <a:gd name="T47" fmla="*/ 0 h 429894"/>
                <a:gd name="T48" fmla="*/ 0 w 433070"/>
                <a:gd name="T49" fmla="*/ 0 h 429894"/>
                <a:gd name="T50" fmla="*/ 0 w 433070"/>
                <a:gd name="T51" fmla="*/ 0 h 429894"/>
                <a:gd name="T52" fmla="*/ 0 w 433070"/>
                <a:gd name="T53" fmla="*/ 0 h 429894"/>
                <a:gd name="T54" fmla="*/ 0 w 433070"/>
                <a:gd name="T55" fmla="*/ 0 h 429894"/>
                <a:gd name="T56" fmla="*/ 0 w 433070"/>
                <a:gd name="T57" fmla="*/ 0 h 4298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33070"/>
                <a:gd name="T88" fmla="*/ 0 h 429894"/>
                <a:gd name="T89" fmla="*/ 433070 w 433070"/>
                <a:gd name="T90" fmla="*/ 429894 h 42989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33070" h="429894">
                  <a:moveTo>
                    <a:pt x="0" y="214883"/>
                  </a:moveTo>
                  <a:lnTo>
                    <a:pt x="5716" y="165631"/>
                  </a:lnTo>
                  <a:lnTo>
                    <a:pt x="21998" y="120409"/>
                  </a:lnTo>
                  <a:lnTo>
                    <a:pt x="47546" y="80509"/>
                  </a:lnTo>
                  <a:lnTo>
                    <a:pt x="81060" y="47226"/>
                  </a:lnTo>
                  <a:lnTo>
                    <a:pt x="121242" y="21851"/>
                  </a:lnTo>
                  <a:lnTo>
                    <a:pt x="166791" y="5678"/>
                  </a:lnTo>
                  <a:lnTo>
                    <a:pt x="216407" y="0"/>
                  </a:lnTo>
                  <a:lnTo>
                    <a:pt x="266024" y="5678"/>
                  </a:lnTo>
                  <a:lnTo>
                    <a:pt x="311573" y="21851"/>
                  </a:lnTo>
                  <a:lnTo>
                    <a:pt x="351755" y="47226"/>
                  </a:lnTo>
                  <a:lnTo>
                    <a:pt x="385269" y="80509"/>
                  </a:lnTo>
                  <a:lnTo>
                    <a:pt x="410817" y="120409"/>
                  </a:lnTo>
                  <a:lnTo>
                    <a:pt x="427099" y="165631"/>
                  </a:lnTo>
                  <a:lnTo>
                    <a:pt x="432816" y="214883"/>
                  </a:lnTo>
                  <a:lnTo>
                    <a:pt x="427099" y="264136"/>
                  </a:lnTo>
                  <a:lnTo>
                    <a:pt x="410817" y="309358"/>
                  </a:lnTo>
                  <a:lnTo>
                    <a:pt x="385269" y="349258"/>
                  </a:lnTo>
                  <a:lnTo>
                    <a:pt x="351755" y="382541"/>
                  </a:lnTo>
                  <a:lnTo>
                    <a:pt x="311573" y="407916"/>
                  </a:lnTo>
                  <a:lnTo>
                    <a:pt x="266024" y="424089"/>
                  </a:lnTo>
                  <a:lnTo>
                    <a:pt x="216407" y="429768"/>
                  </a:lnTo>
                  <a:lnTo>
                    <a:pt x="166791" y="424089"/>
                  </a:lnTo>
                  <a:lnTo>
                    <a:pt x="121242" y="407916"/>
                  </a:lnTo>
                  <a:lnTo>
                    <a:pt x="81060" y="382541"/>
                  </a:lnTo>
                  <a:lnTo>
                    <a:pt x="47546" y="349258"/>
                  </a:lnTo>
                  <a:lnTo>
                    <a:pt x="21998" y="309358"/>
                  </a:lnTo>
                  <a:lnTo>
                    <a:pt x="5716" y="264136"/>
                  </a:lnTo>
                  <a:lnTo>
                    <a:pt x="0" y="214883"/>
                  </a:lnTo>
                  <a:close/>
                </a:path>
              </a:pathLst>
            </a:custGeom>
            <a:noFill/>
            <a:ln w="57911">
              <a:solidFill>
                <a:srgbClr val="44536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7856" name="object 42"/>
            <p:cNvSpPr>
              <a:spLocks/>
            </p:cNvSpPr>
            <p:nvPr/>
          </p:nvSpPr>
          <p:spPr bwMode="auto">
            <a:xfrm>
              <a:off x="5200" y="2392"/>
              <a:ext cx="300" cy="203"/>
            </a:xfrm>
            <a:custGeom>
              <a:avLst/>
              <a:gdLst>
                <a:gd name="T0" fmla="*/ 0 w 357504"/>
                <a:gd name="T1" fmla="*/ 0 h 241300"/>
                <a:gd name="T2" fmla="*/ 0 w 357504"/>
                <a:gd name="T3" fmla="*/ 0 h 241300"/>
                <a:gd name="T4" fmla="*/ 0 60000 65536"/>
                <a:gd name="T5" fmla="*/ 0 60000 65536"/>
                <a:gd name="T6" fmla="*/ 0 w 357504"/>
                <a:gd name="T7" fmla="*/ 0 h 241300"/>
                <a:gd name="T8" fmla="*/ 357504 w 357504"/>
                <a:gd name="T9" fmla="*/ 241300 h 2413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7504" h="241300">
                  <a:moveTo>
                    <a:pt x="357378" y="0"/>
                  </a:moveTo>
                  <a:lnTo>
                    <a:pt x="0" y="240919"/>
                  </a:lnTo>
                </a:path>
              </a:pathLst>
            </a:custGeom>
            <a:noFill/>
            <a:ln w="57150">
              <a:solidFill>
                <a:srgbClr val="44536A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7857" name="object 43"/>
            <p:cNvSpPr>
              <a:spLocks/>
            </p:cNvSpPr>
            <p:nvPr/>
          </p:nvSpPr>
          <p:spPr bwMode="auto">
            <a:xfrm>
              <a:off x="4726" y="1406"/>
              <a:ext cx="333" cy="107"/>
            </a:xfrm>
            <a:custGeom>
              <a:avLst/>
              <a:gdLst>
                <a:gd name="T0" fmla="*/ 0 w 396875"/>
                <a:gd name="T1" fmla="*/ 0 h 127634"/>
                <a:gd name="T2" fmla="*/ 0 w 396875"/>
                <a:gd name="T3" fmla="*/ 0 h 127634"/>
                <a:gd name="T4" fmla="*/ 0 w 396875"/>
                <a:gd name="T5" fmla="*/ 0 h 127634"/>
                <a:gd name="T6" fmla="*/ 0 w 396875"/>
                <a:gd name="T7" fmla="*/ 0 h 127634"/>
                <a:gd name="T8" fmla="*/ 0 w 396875"/>
                <a:gd name="T9" fmla="*/ 0 h 127634"/>
                <a:gd name="T10" fmla="*/ 0 w 396875"/>
                <a:gd name="T11" fmla="*/ 0 h 127634"/>
                <a:gd name="T12" fmla="*/ 0 w 396875"/>
                <a:gd name="T13" fmla="*/ 0 h 127634"/>
                <a:gd name="T14" fmla="*/ 0 w 396875"/>
                <a:gd name="T15" fmla="*/ 0 h 127634"/>
                <a:gd name="T16" fmla="*/ 0 w 396875"/>
                <a:gd name="T17" fmla="*/ 0 h 127634"/>
                <a:gd name="T18" fmla="*/ 0 w 396875"/>
                <a:gd name="T19" fmla="*/ 0 h 127634"/>
                <a:gd name="T20" fmla="*/ 0 w 396875"/>
                <a:gd name="T21" fmla="*/ 0 h 127634"/>
                <a:gd name="T22" fmla="*/ 0 w 396875"/>
                <a:gd name="T23" fmla="*/ 0 h 127634"/>
                <a:gd name="T24" fmla="*/ 0 w 396875"/>
                <a:gd name="T25" fmla="*/ 0 h 127634"/>
                <a:gd name="T26" fmla="*/ 0 w 396875"/>
                <a:gd name="T27" fmla="*/ 0 h 127634"/>
                <a:gd name="T28" fmla="*/ 0 w 396875"/>
                <a:gd name="T29" fmla="*/ 0 h 127634"/>
                <a:gd name="T30" fmla="*/ 0 w 396875"/>
                <a:gd name="T31" fmla="*/ 0 h 127634"/>
                <a:gd name="T32" fmla="*/ 0 w 396875"/>
                <a:gd name="T33" fmla="*/ 0 h 127634"/>
                <a:gd name="T34" fmla="*/ 0 w 396875"/>
                <a:gd name="T35" fmla="*/ 0 h 127634"/>
                <a:gd name="T36" fmla="*/ 0 w 396875"/>
                <a:gd name="T37" fmla="*/ 0 h 127634"/>
                <a:gd name="T38" fmla="*/ 0 w 396875"/>
                <a:gd name="T39" fmla="*/ 0 h 127634"/>
                <a:gd name="T40" fmla="*/ 0 w 396875"/>
                <a:gd name="T41" fmla="*/ 0 h 127634"/>
                <a:gd name="T42" fmla="*/ 0 w 396875"/>
                <a:gd name="T43" fmla="*/ 0 h 127634"/>
                <a:gd name="T44" fmla="*/ 0 w 396875"/>
                <a:gd name="T45" fmla="*/ 0 h 127634"/>
                <a:gd name="T46" fmla="*/ 0 w 396875"/>
                <a:gd name="T47" fmla="*/ 0 h 127634"/>
                <a:gd name="T48" fmla="*/ 0 w 396875"/>
                <a:gd name="T49" fmla="*/ 0 h 127634"/>
                <a:gd name="T50" fmla="*/ 0 w 396875"/>
                <a:gd name="T51" fmla="*/ 0 h 127634"/>
                <a:gd name="T52" fmla="*/ 0 w 396875"/>
                <a:gd name="T53" fmla="*/ 0 h 127634"/>
                <a:gd name="T54" fmla="*/ 0 w 396875"/>
                <a:gd name="T55" fmla="*/ 0 h 127634"/>
                <a:gd name="T56" fmla="*/ 0 w 396875"/>
                <a:gd name="T57" fmla="*/ 0 h 127634"/>
                <a:gd name="T58" fmla="*/ 0 w 396875"/>
                <a:gd name="T59" fmla="*/ 0 h 127634"/>
                <a:gd name="T60" fmla="*/ 0 w 396875"/>
                <a:gd name="T61" fmla="*/ 0 h 127634"/>
                <a:gd name="T62" fmla="*/ 0 w 396875"/>
                <a:gd name="T63" fmla="*/ 0 h 127634"/>
                <a:gd name="T64" fmla="*/ 0 w 396875"/>
                <a:gd name="T65" fmla="*/ 0 h 127634"/>
                <a:gd name="T66" fmla="*/ 0 w 396875"/>
                <a:gd name="T67" fmla="*/ 0 h 127634"/>
                <a:gd name="T68" fmla="*/ 0 w 396875"/>
                <a:gd name="T69" fmla="*/ 0 h 127634"/>
                <a:gd name="T70" fmla="*/ 0 w 396875"/>
                <a:gd name="T71" fmla="*/ 0 h 127634"/>
                <a:gd name="T72" fmla="*/ 0 w 396875"/>
                <a:gd name="T73" fmla="*/ 0 h 127634"/>
                <a:gd name="T74" fmla="*/ 0 w 396875"/>
                <a:gd name="T75" fmla="*/ 0 h 127634"/>
                <a:gd name="T76" fmla="*/ 0 w 396875"/>
                <a:gd name="T77" fmla="*/ 0 h 127634"/>
                <a:gd name="T78" fmla="*/ 0 w 396875"/>
                <a:gd name="T79" fmla="*/ 0 h 127634"/>
                <a:gd name="T80" fmla="*/ 0 w 396875"/>
                <a:gd name="T81" fmla="*/ 0 h 127634"/>
                <a:gd name="T82" fmla="*/ 0 w 396875"/>
                <a:gd name="T83" fmla="*/ 0 h 127634"/>
                <a:gd name="T84" fmla="*/ 0 w 396875"/>
                <a:gd name="T85" fmla="*/ 0 h 1276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6875"/>
                <a:gd name="T130" fmla="*/ 0 h 127634"/>
                <a:gd name="T131" fmla="*/ 396875 w 396875"/>
                <a:gd name="T132" fmla="*/ 127634 h 1276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6875" h="127634">
                  <a:moveTo>
                    <a:pt x="342591" y="63627"/>
                  </a:moveTo>
                  <a:lnTo>
                    <a:pt x="273938" y="103632"/>
                  </a:lnTo>
                  <a:lnTo>
                    <a:pt x="271780" y="112014"/>
                  </a:lnTo>
                  <a:lnTo>
                    <a:pt x="275589" y="118491"/>
                  </a:lnTo>
                  <a:lnTo>
                    <a:pt x="279400" y="125095"/>
                  </a:lnTo>
                  <a:lnTo>
                    <a:pt x="287782" y="127254"/>
                  </a:lnTo>
                  <a:lnTo>
                    <a:pt x="373374" y="77343"/>
                  </a:lnTo>
                  <a:lnTo>
                    <a:pt x="369697" y="77343"/>
                  </a:lnTo>
                  <a:lnTo>
                    <a:pt x="369697" y="75437"/>
                  </a:lnTo>
                  <a:lnTo>
                    <a:pt x="362838" y="75437"/>
                  </a:lnTo>
                  <a:lnTo>
                    <a:pt x="342591" y="63627"/>
                  </a:lnTo>
                  <a:close/>
                </a:path>
                <a:path w="396875" h="127634">
                  <a:moveTo>
                    <a:pt x="319078" y="49911"/>
                  </a:moveTo>
                  <a:lnTo>
                    <a:pt x="0" y="49911"/>
                  </a:lnTo>
                  <a:lnTo>
                    <a:pt x="0" y="77343"/>
                  </a:lnTo>
                  <a:lnTo>
                    <a:pt x="319078" y="77343"/>
                  </a:lnTo>
                  <a:lnTo>
                    <a:pt x="342591" y="63627"/>
                  </a:lnTo>
                  <a:lnTo>
                    <a:pt x="319078" y="49911"/>
                  </a:lnTo>
                  <a:close/>
                </a:path>
                <a:path w="396875" h="127634">
                  <a:moveTo>
                    <a:pt x="373374" y="49911"/>
                  </a:moveTo>
                  <a:lnTo>
                    <a:pt x="369697" y="49911"/>
                  </a:lnTo>
                  <a:lnTo>
                    <a:pt x="369697" y="77343"/>
                  </a:lnTo>
                  <a:lnTo>
                    <a:pt x="373374" y="77343"/>
                  </a:lnTo>
                  <a:lnTo>
                    <a:pt x="396875" y="63627"/>
                  </a:lnTo>
                  <a:lnTo>
                    <a:pt x="373374" y="49911"/>
                  </a:lnTo>
                  <a:close/>
                </a:path>
                <a:path w="396875" h="127634">
                  <a:moveTo>
                    <a:pt x="362838" y="51816"/>
                  </a:moveTo>
                  <a:lnTo>
                    <a:pt x="342591" y="63627"/>
                  </a:lnTo>
                  <a:lnTo>
                    <a:pt x="362838" y="75437"/>
                  </a:lnTo>
                  <a:lnTo>
                    <a:pt x="362838" y="51816"/>
                  </a:lnTo>
                  <a:close/>
                </a:path>
                <a:path w="396875" h="127634">
                  <a:moveTo>
                    <a:pt x="369697" y="51816"/>
                  </a:moveTo>
                  <a:lnTo>
                    <a:pt x="362838" y="51816"/>
                  </a:lnTo>
                  <a:lnTo>
                    <a:pt x="362838" y="75437"/>
                  </a:lnTo>
                  <a:lnTo>
                    <a:pt x="369697" y="75437"/>
                  </a:lnTo>
                  <a:lnTo>
                    <a:pt x="369697" y="51816"/>
                  </a:lnTo>
                  <a:close/>
                </a:path>
                <a:path w="396875" h="127634">
                  <a:moveTo>
                    <a:pt x="287782" y="0"/>
                  </a:moveTo>
                  <a:lnTo>
                    <a:pt x="279400" y="2159"/>
                  </a:lnTo>
                  <a:lnTo>
                    <a:pt x="275589" y="8762"/>
                  </a:lnTo>
                  <a:lnTo>
                    <a:pt x="271780" y="15240"/>
                  </a:lnTo>
                  <a:lnTo>
                    <a:pt x="273938" y="23622"/>
                  </a:lnTo>
                  <a:lnTo>
                    <a:pt x="342591" y="63627"/>
                  </a:lnTo>
                  <a:lnTo>
                    <a:pt x="362838" y="51816"/>
                  </a:lnTo>
                  <a:lnTo>
                    <a:pt x="369697" y="51816"/>
                  </a:lnTo>
                  <a:lnTo>
                    <a:pt x="369697" y="49911"/>
                  </a:lnTo>
                  <a:lnTo>
                    <a:pt x="373374" y="49911"/>
                  </a:lnTo>
                  <a:lnTo>
                    <a:pt x="287782" y="0"/>
                  </a:lnTo>
                  <a:close/>
                </a:path>
              </a:pathLst>
            </a:custGeom>
            <a:solidFill>
              <a:srgbClr val="4F81BC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77849" name="object 46"/>
          <p:cNvSpPr txBox="1">
            <a:spLocks noChangeArrowheads="1"/>
          </p:cNvSpPr>
          <p:nvPr/>
        </p:nvSpPr>
        <p:spPr bwMode="auto">
          <a:xfrm>
            <a:off x="9413875" y="2867025"/>
            <a:ext cx="8239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7772" rIns="0" bIns="0">
            <a:spAutoFit/>
          </a:bodyPr>
          <a:lstStyle/>
          <a:p>
            <a:pPr marL="17463" defTabSz="1219200">
              <a:spcBef>
                <a:spcPts val="138"/>
              </a:spcBef>
            </a:pPr>
            <a:r>
              <a:rPr lang="ru-RU" sz="1400" b="1">
                <a:solidFill>
                  <a:srgbClr val="074593"/>
                </a:solidFill>
                <a:latin typeface="DejaVu Sans"/>
                <a:cs typeface="DejaVu Sans"/>
              </a:rPr>
              <a:t>ПТК ДЭГ</a:t>
            </a:r>
          </a:p>
        </p:txBody>
      </p:sp>
      <p:sp>
        <p:nvSpPr>
          <p:cNvPr id="77850" name="object 26"/>
          <p:cNvSpPr>
            <a:spLocks/>
          </p:cNvSpPr>
          <p:nvPr/>
        </p:nvSpPr>
        <p:spPr bwMode="auto">
          <a:xfrm>
            <a:off x="1712913" y="3817938"/>
            <a:ext cx="477837" cy="168275"/>
          </a:xfrm>
          <a:custGeom>
            <a:avLst/>
            <a:gdLst>
              <a:gd name="T0" fmla="*/ 5787204 w 359410"/>
              <a:gd name="T1" fmla="*/ 763722 h 127635"/>
              <a:gd name="T2" fmla="*/ 5721468 w 359410"/>
              <a:gd name="T3" fmla="*/ 763722 h 127635"/>
              <a:gd name="T4" fmla="*/ 5732380 w 359410"/>
              <a:gd name="T5" fmla="*/ 1198979 h 127635"/>
              <a:gd name="T6" fmla="*/ 4856374 w 359410"/>
              <a:gd name="T7" fmla="*/ 1216568 h 127635"/>
              <a:gd name="T8" fmla="*/ 4088929 w 359410"/>
              <a:gd name="T9" fmla="*/ 1648362 h 127635"/>
              <a:gd name="T10" fmla="*/ 4053886 w 359410"/>
              <a:gd name="T11" fmla="*/ 1783368 h 127635"/>
              <a:gd name="T12" fmla="*/ 4123988 w 359410"/>
              <a:gd name="T13" fmla="*/ 1884133 h 127635"/>
              <a:gd name="T14" fmla="*/ 4191923 w 359410"/>
              <a:gd name="T15" fmla="*/ 1986896 h 127635"/>
              <a:gd name="T16" fmla="*/ 4336549 w 359410"/>
              <a:gd name="T17" fmla="*/ 2019160 h 127635"/>
              <a:gd name="T18" fmla="*/ 6194765 w 359410"/>
              <a:gd name="T19" fmla="*/ 971280 h 127635"/>
              <a:gd name="T20" fmla="*/ 5787204 w 359410"/>
              <a:gd name="T21" fmla="*/ 763722 h 127635"/>
              <a:gd name="T22" fmla="*/ 4847052 w 359410"/>
              <a:gd name="T23" fmla="*/ 781581 h 127635"/>
              <a:gd name="T24" fmla="*/ 0 w 359410"/>
              <a:gd name="T25" fmla="*/ 880606 h 127635"/>
              <a:gd name="T26" fmla="*/ 8744 w 359410"/>
              <a:gd name="T27" fmla="*/ 1313849 h 127635"/>
              <a:gd name="T28" fmla="*/ 4856374 w 359410"/>
              <a:gd name="T29" fmla="*/ 1216568 h 127635"/>
              <a:gd name="T30" fmla="*/ 5257685 w 359410"/>
              <a:gd name="T31" fmla="*/ 990525 h 127635"/>
              <a:gd name="T32" fmla="*/ 4847052 w 359410"/>
              <a:gd name="T33" fmla="*/ 781581 h 127635"/>
              <a:gd name="T34" fmla="*/ 5257685 w 359410"/>
              <a:gd name="T35" fmla="*/ 990525 h 127635"/>
              <a:gd name="T36" fmla="*/ 4856374 w 359410"/>
              <a:gd name="T37" fmla="*/ 1216568 h 127635"/>
              <a:gd name="T38" fmla="*/ 5732380 w 359410"/>
              <a:gd name="T39" fmla="*/ 1198979 h 127635"/>
              <a:gd name="T40" fmla="*/ 5731689 w 359410"/>
              <a:gd name="T41" fmla="*/ 1170783 h 127635"/>
              <a:gd name="T42" fmla="*/ 5611885 w 359410"/>
              <a:gd name="T43" fmla="*/ 1170783 h 127635"/>
              <a:gd name="T44" fmla="*/ 5257685 w 359410"/>
              <a:gd name="T45" fmla="*/ 990525 h 127635"/>
              <a:gd name="T46" fmla="*/ 5603105 w 359410"/>
              <a:gd name="T47" fmla="*/ 795965 h 127635"/>
              <a:gd name="T48" fmla="*/ 5257685 w 359410"/>
              <a:gd name="T49" fmla="*/ 990525 h 127635"/>
              <a:gd name="T50" fmla="*/ 5611885 w 359410"/>
              <a:gd name="T51" fmla="*/ 1170783 h 127635"/>
              <a:gd name="T52" fmla="*/ 5603105 w 359410"/>
              <a:gd name="T53" fmla="*/ 795965 h 127635"/>
              <a:gd name="T54" fmla="*/ 5722271 w 359410"/>
              <a:gd name="T55" fmla="*/ 795965 h 127635"/>
              <a:gd name="T56" fmla="*/ 5603105 w 359410"/>
              <a:gd name="T57" fmla="*/ 795965 h 127635"/>
              <a:gd name="T58" fmla="*/ 5611885 w 359410"/>
              <a:gd name="T59" fmla="*/ 1170783 h 127635"/>
              <a:gd name="T60" fmla="*/ 5731689 w 359410"/>
              <a:gd name="T61" fmla="*/ 1170783 h 127635"/>
              <a:gd name="T62" fmla="*/ 5722271 w 359410"/>
              <a:gd name="T63" fmla="*/ 795965 h 127635"/>
              <a:gd name="T64" fmla="*/ 5721468 w 359410"/>
              <a:gd name="T65" fmla="*/ 763722 h 127635"/>
              <a:gd name="T66" fmla="*/ 4847052 w 359410"/>
              <a:gd name="T67" fmla="*/ 781581 h 127635"/>
              <a:gd name="T68" fmla="*/ 5257685 w 359410"/>
              <a:gd name="T69" fmla="*/ 990525 h 127635"/>
              <a:gd name="T70" fmla="*/ 5603105 w 359410"/>
              <a:gd name="T71" fmla="*/ 795965 h 127635"/>
              <a:gd name="T72" fmla="*/ 5722271 w 359410"/>
              <a:gd name="T73" fmla="*/ 795965 h 127635"/>
              <a:gd name="T74" fmla="*/ 5721468 w 359410"/>
              <a:gd name="T75" fmla="*/ 763722 h 127635"/>
              <a:gd name="T76" fmla="*/ 4288339 w 359410"/>
              <a:gd name="T77" fmla="*/ 0 h 127635"/>
              <a:gd name="T78" fmla="*/ 4143718 w 359410"/>
              <a:gd name="T79" fmla="*/ 38277 h 127635"/>
              <a:gd name="T80" fmla="*/ 4082359 w 359410"/>
              <a:gd name="T81" fmla="*/ 143066 h 127635"/>
              <a:gd name="T82" fmla="*/ 4018824 w 359410"/>
              <a:gd name="T83" fmla="*/ 247850 h 127635"/>
              <a:gd name="T84" fmla="*/ 4058276 w 359410"/>
              <a:gd name="T85" fmla="*/ 380839 h 127635"/>
              <a:gd name="T86" fmla="*/ 4847052 w 359410"/>
              <a:gd name="T87" fmla="*/ 781581 h 127635"/>
              <a:gd name="T88" fmla="*/ 5721468 w 359410"/>
              <a:gd name="T89" fmla="*/ 763722 h 127635"/>
              <a:gd name="T90" fmla="*/ 5787204 w 359410"/>
              <a:gd name="T91" fmla="*/ 763722 h 127635"/>
              <a:gd name="T92" fmla="*/ 4288339 w 359410"/>
              <a:gd name="T93" fmla="*/ 0 h 12763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59410"/>
              <a:gd name="T142" fmla="*/ 0 h 127635"/>
              <a:gd name="T143" fmla="*/ 359410 w 359410"/>
              <a:gd name="T144" fmla="*/ 127635 h 12763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59410" h="127635">
                <a:moveTo>
                  <a:pt x="335408" y="48132"/>
                </a:moveTo>
                <a:lnTo>
                  <a:pt x="331597" y="48132"/>
                </a:lnTo>
                <a:lnTo>
                  <a:pt x="332231" y="75564"/>
                </a:lnTo>
                <a:lnTo>
                  <a:pt x="281460" y="76672"/>
                </a:lnTo>
                <a:lnTo>
                  <a:pt x="236981" y="103886"/>
                </a:lnTo>
                <a:lnTo>
                  <a:pt x="234950" y="112394"/>
                </a:lnTo>
                <a:lnTo>
                  <a:pt x="239013" y="118744"/>
                </a:lnTo>
                <a:lnTo>
                  <a:pt x="242950" y="125221"/>
                </a:lnTo>
                <a:lnTo>
                  <a:pt x="251332" y="127254"/>
                </a:lnTo>
                <a:lnTo>
                  <a:pt x="359029" y="61213"/>
                </a:lnTo>
                <a:lnTo>
                  <a:pt x="335408" y="48132"/>
                </a:lnTo>
                <a:close/>
              </a:path>
              <a:path w="359410" h="127635">
                <a:moveTo>
                  <a:pt x="280920" y="49258"/>
                </a:moveTo>
                <a:lnTo>
                  <a:pt x="0" y="55499"/>
                </a:lnTo>
                <a:lnTo>
                  <a:pt x="507" y="82804"/>
                </a:lnTo>
                <a:lnTo>
                  <a:pt x="281460" y="76672"/>
                </a:lnTo>
                <a:lnTo>
                  <a:pt x="304718" y="62427"/>
                </a:lnTo>
                <a:lnTo>
                  <a:pt x="280920" y="49258"/>
                </a:lnTo>
                <a:close/>
              </a:path>
              <a:path w="359410" h="127635">
                <a:moveTo>
                  <a:pt x="304718" y="62427"/>
                </a:moveTo>
                <a:lnTo>
                  <a:pt x="281460" y="76672"/>
                </a:lnTo>
                <a:lnTo>
                  <a:pt x="332231" y="75564"/>
                </a:lnTo>
                <a:lnTo>
                  <a:pt x="332190" y="73787"/>
                </a:lnTo>
                <a:lnTo>
                  <a:pt x="325247" y="73787"/>
                </a:lnTo>
                <a:lnTo>
                  <a:pt x="304718" y="62427"/>
                </a:lnTo>
                <a:close/>
              </a:path>
              <a:path w="359410" h="127635">
                <a:moveTo>
                  <a:pt x="324738" y="50164"/>
                </a:moveTo>
                <a:lnTo>
                  <a:pt x="304718" y="62427"/>
                </a:lnTo>
                <a:lnTo>
                  <a:pt x="325247" y="73787"/>
                </a:lnTo>
                <a:lnTo>
                  <a:pt x="324738" y="50164"/>
                </a:lnTo>
                <a:close/>
              </a:path>
              <a:path w="359410" h="127635">
                <a:moveTo>
                  <a:pt x="331644" y="50164"/>
                </a:moveTo>
                <a:lnTo>
                  <a:pt x="324738" y="50164"/>
                </a:lnTo>
                <a:lnTo>
                  <a:pt x="325247" y="73787"/>
                </a:lnTo>
                <a:lnTo>
                  <a:pt x="332190" y="73787"/>
                </a:lnTo>
                <a:lnTo>
                  <a:pt x="331644" y="50164"/>
                </a:lnTo>
                <a:close/>
              </a:path>
              <a:path w="359410" h="127635">
                <a:moveTo>
                  <a:pt x="331597" y="48132"/>
                </a:moveTo>
                <a:lnTo>
                  <a:pt x="280920" y="49258"/>
                </a:lnTo>
                <a:lnTo>
                  <a:pt x="304718" y="62427"/>
                </a:lnTo>
                <a:lnTo>
                  <a:pt x="324738" y="50164"/>
                </a:lnTo>
                <a:lnTo>
                  <a:pt x="331644" y="50164"/>
                </a:lnTo>
                <a:lnTo>
                  <a:pt x="331597" y="48132"/>
                </a:lnTo>
                <a:close/>
              </a:path>
              <a:path w="359410" h="127635">
                <a:moveTo>
                  <a:pt x="248538" y="0"/>
                </a:moveTo>
                <a:lnTo>
                  <a:pt x="240156" y="2412"/>
                </a:lnTo>
                <a:lnTo>
                  <a:pt x="236600" y="9017"/>
                </a:lnTo>
                <a:lnTo>
                  <a:pt x="232918" y="15620"/>
                </a:lnTo>
                <a:lnTo>
                  <a:pt x="235204" y="24002"/>
                </a:lnTo>
                <a:lnTo>
                  <a:pt x="280920" y="49258"/>
                </a:lnTo>
                <a:lnTo>
                  <a:pt x="331597" y="48132"/>
                </a:lnTo>
                <a:lnTo>
                  <a:pt x="335408" y="48132"/>
                </a:lnTo>
                <a:lnTo>
                  <a:pt x="248538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7851" name="object 43"/>
          <p:cNvSpPr>
            <a:spLocks/>
          </p:cNvSpPr>
          <p:nvPr/>
        </p:nvSpPr>
        <p:spPr bwMode="auto">
          <a:xfrm>
            <a:off x="8759825" y="2276475"/>
            <a:ext cx="528638" cy="169863"/>
          </a:xfrm>
          <a:custGeom>
            <a:avLst/>
            <a:gdLst>
              <a:gd name="T0" fmla="*/ 6023076 w 396875"/>
              <a:gd name="T1" fmla="*/ 1109094 h 127634"/>
              <a:gd name="T2" fmla="*/ 4816079 w 396875"/>
              <a:gd name="T3" fmla="*/ 1806418 h 127634"/>
              <a:gd name="T4" fmla="*/ 4778157 w 396875"/>
              <a:gd name="T5" fmla="*/ 1952522 h 127634"/>
              <a:gd name="T6" fmla="*/ 4845109 w 396875"/>
              <a:gd name="T7" fmla="*/ 2065430 h 127634"/>
              <a:gd name="T8" fmla="*/ 4912111 w 396875"/>
              <a:gd name="T9" fmla="*/ 2180543 h 127634"/>
              <a:gd name="T10" fmla="*/ 5059468 w 396875"/>
              <a:gd name="T11" fmla="*/ 2218179 h 127634"/>
              <a:gd name="T12" fmla="*/ 6564268 w 396875"/>
              <a:gd name="T13" fmla="*/ 1348171 h 127634"/>
              <a:gd name="T14" fmla="*/ 6499618 w 396875"/>
              <a:gd name="T15" fmla="*/ 1348171 h 127634"/>
              <a:gd name="T16" fmla="*/ 6499618 w 396875"/>
              <a:gd name="T17" fmla="*/ 1314944 h 127634"/>
              <a:gd name="T18" fmla="*/ 6379040 w 396875"/>
              <a:gd name="T19" fmla="*/ 1314944 h 127634"/>
              <a:gd name="T20" fmla="*/ 6023076 w 396875"/>
              <a:gd name="T21" fmla="*/ 1109094 h 127634"/>
              <a:gd name="T22" fmla="*/ 5609692 w 396875"/>
              <a:gd name="T23" fmla="*/ 870006 h 127634"/>
              <a:gd name="T24" fmla="*/ 0 w 396875"/>
              <a:gd name="T25" fmla="*/ 870006 h 127634"/>
              <a:gd name="T26" fmla="*/ 0 w 396875"/>
              <a:gd name="T27" fmla="*/ 1348171 h 127634"/>
              <a:gd name="T28" fmla="*/ 5609692 w 396875"/>
              <a:gd name="T29" fmla="*/ 1348171 h 127634"/>
              <a:gd name="T30" fmla="*/ 6023076 w 396875"/>
              <a:gd name="T31" fmla="*/ 1109094 h 127634"/>
              <a:gd name="T32" fmla="*/ 5609692 w 396875"/>
              <a:gd name="T33" fmla="*/ 870006 h 127634"/>
              <a:gd name="T34" fmla="*/ 6564268 w 396875"/>
              <a:gd name="T35" fmla="*/ 870006 h 127634"/>
              <a:gd name="T36" fmla="*/ 6499618 w 396875"/>
              <a:gd name="T37" fmla="*/ 870006 h 127634"/>
              <a:gd name="T38" fmla="*/ 6499618 w 396875"/>
              <a:gd name="T39" fmla="*/ 1348171 h 127634"/>
              <a:gd name="T40" fmla="*/ 6564268 w 396875"/>
              <a:gd name="T41" fmla="*/ 1348171 h 127634"/>
              <a:gd name="T42" fmla="*/ 6977439 w 396875"/>
              <a:gd name="T43" fmla="*/ 1109094 h 127634"/>
              <a:gd name="T44" fmla="*/ 6564268 w 396875"/>
              <a:gd name="T45" fmla="*/ 870006 h 127634"/>
              <a:gd name="T46" fmla="*/ 6379040 w 396875"/>
              <a:gd name="T47" fmla="*/ 903212 h 127634"/>
              <a:gd name="T48" fmla="*/ 6023076 w 396875"/>
              <a:gd name="T49" fmla="*/ 1109094 h 127634"/>
              <a:gd name="T50" fmla="*/ 6379040 w 396875"/>
              <a:gd name="T51" fmla="*/ 1314944 h 127634"/>
              <a:gd name="T52" fmla="*/ 6379040 w 396875"/>
              <a:gd name="T53" fmla="*/ 903212 h 127634"/>
              <a:gd name="T54" fmla="*/ 6499618 w 396875"/>
              <a:gd name="T55" fmla="*/ 903212 h 127634"/>
              <a:gd name="T56" fmla="*/ 6379040 w 396875"/>
              <a:gd name="T57" fmla="*/ 903212 h 127634"/>
              <a:gd name="T58" fmla="*/ 6379040 w 396875"/>
              <a:gd name="T59" fmla="*/ 1314944 h 127634"/>
              <a:gd name="T60" fmla="*/ 6499618 w 396875"/>
              <a:gd name="T61" fmla="*/ 1314944 h 127634"/>
              <a:gd name="T62" fmla="*/ 6499618 w 396875"/>
              <a:gd name="T63" fmla="*/ 903212 h 127634"/>
              <a:gd name="T64" fmla="*/ 5059468 w 396875"/>
              <a:gd name="T65" fmla="*/ 0 h 127634"/>
              <a:gd name="T66" fmla="*/ 4912111 w 396875"/>
              <a:gd name="T67" fmla="*/ 37633 h 127634"/>
              <a:gd name="T68" fmla="*/ 4845109 w 396875"/>
              <a:gd name="T69" fmla="*/ 152736 h 127634"/>
              <a:gd name="T70" fmla="*/ 4778157 w 396875"/>
              <a:gd name="T71" fmla="*/ 265650 h 127634"/>
              <a:gd name="T72" fmla="*/ 4816079 w 396875"/>
              <a:gd name="T73" fmla="*/ 411764 h 127634"/>
              <a:gd name="T74" fmla="*/ 6023076 w 396875"/>
              <a:gd name="T75" fmla="*/ 1109094 h 127634"/>
              <a:gd name="T76" fmla="*/ 6379040 w 396875"/>
              <a:gd name="T77" fmla="*/ 903212 h 127634"/>
              <a:gd name="T78" fmla="*/ 6499618 w 396875"/>
              <a:gd name="T79" fmla="*/ 903212 h 127634"/>
              <a:gd name="T80" fmla="*/ 6499618 w 396875"/>
              <a:gd name="T81" fmla="*/ 870006 h 127634"/>
              <a:gd name="T82" fmla="*/ 6564268 w 396875"/>
              <a:gd name="T83" fmla="*/ 870006 h 127634"/>
              <a:gd name="T84" fmla="*/ 5059468 w 396875"/>
              <a:gd name="T85" fmla="*/ 0 h 12763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6875"/>
              <a:gd name="T130" fmla="*/ 0 h 127634"/>
              <a:gd name="T131" fmla="*/ 396875 w 396875"/>
              <a:gd name="T132" fmla="*/ 127634 h 12763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6875" h="127634">
                <a:moveTo>
                  <a:pt x="342591" y="63627"/>
                </a:moveTo>
                <a:lnTo>
                  <a:pt x="273938" y="103632"/>
                </a:lnTo>
                <a:lnTo>
                  <a:pt x="271780" y="112014"/>
                </a:lnTo>
                <a:lnTo>
                  <a:pt x="275589" y="118491"/>
                </a:lnTo>
                <a:lnTo>
                  <a:pt x="279400" y="125095"/>
                </a:lnTo>
                <a:lnTo>
                  <a:pt x="287782" y="127254"/>
                </a:lnTo>
                <a:lnTo>
                  <a:pt x="373374" y="77343"/>
                </a:lnTo>
                <a:lnTo>
                  <a:pt x="369697" y="77343"/>
                </a:lnTo>
                <a:lnTo>
                  <a:pt x="369697" y="75437"/>
                </a:lnTo>
                <a:lnTo>
                  <a:pt x="362838" y="75437"/>
                </a:lnTo>
                <a:lnTo>
                  <a:pt x="342591" y="63627"/>
                </a:lnTo>
                <a:close/>
              </a:path>
              <a:path w="396875" h="127634">
                <a:moveTo>
                  <a:pt x="319078" y="49911"/>
                </a:moveTo>
                <a:lnTo>
                  <a:pt x="0" y="49911"/>
                </a:lnTo>
                <a:lnTo>
                  <a:pt x="0" y="77343"/>
                </a:lnTo>
                <a:lnTo>
                  <a:pt x="319078" y="77343"/>
                </a:lnTo>
                <a:lnTo>
                  <a:pt x="342591" y="63627"/>
                </a:lnTo>
                <a:lnTo>
                  <a:pt x="319078" y="49911"/>
                </a:lnTo>
                <a:close/>
              </a:path>
              <a:path w="396875" h="127634">
                <a:moveTo>
                  <a:pt x="373374" y="49911"/>
                </a:moveTo>
                <a:lnTo>
                  <a:pt x="369697" y="49911"/>
                </a:lnTo>
                <a:lnTo>
                  <a:pt x="369697" y="77343"/>
                </a:lnTo>
                <a:lnTo>
                  <a:pt x="373374" y="77343"/>
                </a:lnTo>
                <a:lnTo>
                  <a:pt x="396875" y="63627"/>
                </a:lnTo>
                <a:lnTo>
                  <a:pt x="373374" y="49911"/>
                </a:lnTo>
                <a:close/>
              </a:path>
              <a:path w="396875" h="127634">
                <a:moveTo>
                  <a:pt x="362838" y="51816"/>
                </a:moveTo>
                <a:lnTo>
                  <a:pt x="342591" y="63627"/>
                </a:lnTo>
                <a:lnTo>
                  <a:pt x="362838" y="75437"/>
                </a:lnTo>
                <a:lnTo>
                  <a:pt x="362838" y="51816"/>
                </a:lnTo>
                <a:close/>
              </a:path>
              <a:path w="396875" h="127634">
                <a:moveTo>
                  <a:pt x="369697" y="51816"/>
                </a:moveTo>
                <a:lnTo>
                  <a:pt x="362838" y="51816"/>
                </a:lnTo>
                <a:lnTo>
                  <a:pt x="362838" y="75437"/>
                </a:lnTo>
                <a:lnTo>
                  <a:pt x="369697" y="75437"/>
                </a:lnTo>
                <a:lnTo>
                  <a:pt x="369697" y="51816"/>
                </a:lnTo>
                <a:close/>
              </a:path>
              <a:path w="396875" h="127634">
                <a:moveTo>
                  <a:pt x="287782" y="0"/>
                </a:moveTo>
                <a:lnTo>
                  <a:pt x="279400" y="2159"/>
                </a:lnTo>
                <a:lnTo>
                  <a:pt x="275589" y="8762"/>
                </a:lnTo>
                <a:lnTo>
                  <a:pt x="271780" y="15240"/>
                </a:lnTo>
                <a:lnTo>
                  <a:pt x="273938" y="23622"/>
                </a:lnTo>
                <a:lnTo>
                  <a:pt x="342591" y="63627"/>
                </a:lnTo>
                <a:lnTo>
                  <a:pt x="362838" y="51816"/>
                </a:lnTo>
                <a:lnTo>
                  <a:pt x="369697" y="51816"/>
                </a:lnTo>
                <a:lnTo>
                  <a:pt x="369697" y="49911"/>
                </a:lnTo>
                <a:lnTo>
                  <a:pt x="373374" y="49911"/>
                </a:lnTo>
                <a:lnTo>
                  <a:pt x="287782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7852" name="object 43"/>
          <p:cNvSpPr>
            <a:spLocks/>
          </p:cNvSpPr>
          <p:nvPr/>
        </p:nvSpPr>
        <p:spPr bwMode="auto">
          <a:xfrm>
            <a:off x="7391400" y="3933825"/>
            <a:ext cx="528638" cy="169863"/>
          </a:xfrm>
          <a:custGeom>
            <a:avLst/>
            <a:gdLst>
              <a:gd name="T0" fmla="*/ 6023076 w 396875"/>
              <a:gd name="T1" fmla="*/ 1109052 h 127634"/>
              <a:gd name="T2" fmla="*/ 4816079 w 396875"/>
              <a:gd name="T3" fmla="*/ 1806366 h 127634"/>
              <a:gd name="T4" fmla="*/ 4778157 w 396875"/>
              <a:gd name="T5" fmla="*/ 1952472 h 127634"/>
              <a:gd name="T6" fmla="*/ 4845109 w 396875"/>
              <a:gd name="T7" fmla="*/ 2065365 h 127634"/>
              <a:gd name="T8" fmla="*/ 4912111 w 396875"/>
              <a:gd name="T9" fmla="*/ 2180473 h 127634"/>
              <a:gd name="T10" fmla="*/ 5059468 w 396875"/>
              <a:gd name="T11" fmla="*/ 2218106 h 127634"/>
              <a:gd name="T12" fmla="*/ 6564268 w 396875"/>
              <a:gd name="T13" fmla="*/ 1348121 h 127634"/>
              <a:gd name="T14" fmla="*/ 6499618 w 396875"/>
              <a:gd name="T15" fmla="*/ 1348121 h 127634"/>
              <a:gd name="T16" fmla="*/ 6499618 w 396875"/>
              <a:gd name="T17" fmla="*/ 1314918 h 127634"/>
              <a:gd name="T18" fmla="*/ 6379040 w 396875"/>
              <a:gd name="T19" fmla="*/ 1314918 h 127634"/>
              <a:gd name="T20" fmla="*/ 6023076 w 396875"/>
              <a:gd name="T21" fmla="*/ 1109052 h 127634"/>
              <a:gd name="T22" fmla="*/ 5609692 w 396875"/>
              <a:gd name="T23" fmla="*/ 869982 h 127634"/>
              <a:gd name="T24" fmla="*/ 0 w 396875"/>
              <a:gd name="T25" fmla="*/ 869982 h 127634"/>
              <a:gd name="T26" fmla="*/ 0 w 396875"/>
              <a:gd name="T27" fmla="*/ 1348121 h 127634"/>
              <a:gd name="T28" fmla="*/ 5609692 w 396875"/>
              <a:gd name="T29" fmla="*/ 1348121 h 127634"/>
              <a:gd name="T30" fmla="*/ 6023076 w 396875"/>
              <a:gd name="T31" fmla="*/ 1109052 h 127634"/>
              <a:gd name="T32" fmla="*/ 5609692 w 396875"/>
              <a:gd name="T33" fmla="*/ 869982 h 127634"/>
              <a:gd name="T34" fmla="*/ 6564268 w 396875"/>
              <a:gd name="T35" fmla="*/ 869982 h 127634"/>
              <a:gd name="T36" fmla="*/ 6499618 w 396875"/>
              <a:gd name="T37" fmla="*/ 869982 h 127634"/>
              <a:gd name="T38" fmla="*/ 6499618 w 396875"/>
              <a:gd name="T39" fmla="*/ 1348121 h 127634"/>
              <a:gd name="T40" fmla="*/ 6564268 w 396875"/>
              <a:gd name="T41" fmla="*/ 1348121 h 127634"/>
              <a:gd name="T42" fmla="*/ 6977439 w 396875"/>
              <a:gd name="T43" fmla="*/ 1109052 h 127634"/>
              <a:gd name="T44" fmla="*/ 6564268 w 396875"/>
              <a:gd name="T45" fmla="*/ 869982 h 127634"/>
              <a:gd name="T46" fmla="*/ 6379040 w 396875"/>
              <a:gd name="T47" fmla="*/ 903178 h 127634"/>
              <a:gd name="T48" fmla="*/ 6023076 w 396875"/>
              <a:gd name="T49" fmla="*/ 1109052 h 127634"/>
              <a:gd name="T50" fmla="*/ 6379040 w 396875"/>
              <a:gd name="T51" fmla="*/ 1314918 h 127634"/>
              <a:gd name="T52" fmla="*/ 6379040 w 396875"/>
              <a:gd name="T53" fmla="*/ 903178 h 127634"/>
              <a:gd name="T54" fmla="*/ 6499618 w 396875"/>
              <a:gd name="T55" fmla="*/ 903178 h 127634"/>
              <a:gd name="T56" fmla="*/ 6379040 w 396875"/>
              <a:gd name="T57" fmla="*/ 903178 h 127634"/>
              <a:gd name="T58" fmla="*/ 6379040 w 396875"/>
              <a:gd name="T59" fmla="*/ 1314918 h 127634"/>
              <a:gd name="T60" fmla="*/ 6499618 w 396875"/>
              <a:gd name="T61" fmla="*/ 1314918 h 127634"/>
              <a:gd name="T62" fmla="*/ 6499618 w 396875"/>
              <a:gd name="T63" fmla="*/ 903178 h 127634"/>
              <a:gd name="T64" fmla="*/ 5059468 w 396875"/>
              <a:gd name="T65" fmla="*/ 0 h 127634"/>
              <a:gd name="T66" fmla="*/ 4912111 w 396875"/>
              <a:gd name="T67" fmla="*/ 37633 h 127634"/>
              <a:gd name="T68" fmla="*/ 4845109 w 396875"/>
              <a:gd name="T69" fmla="*/ 152723 h 127634"/>
              <a:gd name="T70" fmla="*/ 4778157 w 396875"/>
              <a:gd name="T71" fmla="*/ 265636 h 127634"/>
              <a:gd name="T72" fmla="*/ 4816079 w 396875"/>
              <a:gd name="T73" fmla="*/ 411739 h 127634"/>
              <a:gd name="T74" fmla="*/ 6023076 w 396875"/>
              <a:gd name="T75" fmla="*/ 1109052 h 127634"/>
              <a:gd name="T76" fmla="*/ 6379040 w 396875"/>
              <a:gd name="T77" fmla="*/ 903178 h 127634"/>
              <a:gd name="T78" fmla="*/ 6499618 w 396875"/>
              <a:gd name="T79" fmla="*/ 903178 h 127634"/>
              <a:gd name="T80" fmla="*/ 6499618 w 396875"/>
              <a:gd name="T81" fmla="*/ 869982 h 127634"/>
              <a:gd name="T82" fmla="*/ 6564268 w 396875"/>
              <a:gd name="T83" fmla="*/ 869982 h 127634"/>
              <a:gd name="T84" fmla="*/ 5059468 w 396875"/>
              <a:gd name="T85" fmla="*/ 0 h 12763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6875"/>
              <a:gd name="T130" fmla="*/ 0 h 127634"/>
              <a:gd name="T131" fmla="*/ 396875 w 396875"/>
              <a:gd name="T132" fmla="*/ 127634 h 12763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6875" h="127634">
                <a:moveTo>
                  <a:pt x="342591" y="63627"/>
                </a:moveTo>
                <a:lnTo>
                  <a:pt x="273938" y="103632"/>
                </a:lnTo>
                <a:lnTo>
                  <a:pt x="271780" y="112014"/>
                </a:lnTo>
                <a:lnTo>
                  <a:pt x="275589" y="118491"/>
                </a:lnTo>
                <a:lnTo>
                  <a:pt x="279400" y="125095"/>
                </a:lnTo>
                <a:lnTo>
                  <a:pt x="287782" y="127254"/>
                </a:lnTo>
                <a:lnTo>
                  <a:pt x="373374" y="77343"/>
                </a:lnTo>
                <a:lnTo>
                  <a:pt x="369697" y="77343"/>
                </a:lnTo>
                <a:lnTo>
                  <a:pt x="369697" y="75437"/>
                </a:lnTo>
                <a:lnTo>
                  <a:pt x="362838" y="75437"/>
                </a:lnTo>
                <a:lnTo>
                  <a:pt x="342591" y="63627"/>
                </a:lnTo>
                <a:close/>
              </a:path>
              <a:path w="396875" h="127634">
                <a:moveTo>
                  <a:pt x="319078" y="49911"/>
                </a:moveTo>
                <a:lnTo>
                  <a:pt x="0" y="49911"/>
                </a:lnTo>
                <a:lnTo>
                  <a:pt x="0" y="77343"/>
                </a:lnTo>
                <a:lnTo>
                  <a:pt x="319078" y="77343"/>
                </a:lnTo>
                <a:lnTo>
                  <a:pt x="342591" y="63627"/>
                </a:lnTo>
                <a:lnTo>
                  <a:pt x="319078" y="49911"/>
                </a:lnTo>
                <a:close/>
              </a:path>
              <a:path w="396875" h="127634">
                <a:moveTo>
                  <a:pt x="373374" y="49911"/>
                </a:moveTo>
                <a:lnTo>
                  <a:pt x="369697" y="49911"/>
                </a:lnTo>
                <a:lnTo>
                  <a:pt x="369697" y="77343"/>
                </a:lnTo>
                <a:lnTo>
                  <a:pt x="373374" y="77343"/>
                </a:lnTo>
                <a:lnTo>
                  <a:pt x="396875" y="63627"/>
                </a:lnTo>
                <a:lnTo>
                  <a:pt x="373374" y="49911"/>
                </a:lnTo>
                <a:close/>
              </a:path>
              <a:path w="396875" h="127634">
                <a:moveTo>
                  <a:pt x="362838" y="51816"/>
                </a:moveTo>
                <a:lnTo>
                  <a:pt x="342591" y="63627"/>
                </a:lnTo>
                <a:lnTo>
                  <a:pt x="362838" y="75437"/>
                </a:lnTo>
                <a:lnTo>
                  <a:pt x="362838" y="51816"/>
                </a:lnTo>
                <a:close/>
              </a:path>
              <a:path w="396875" h="127634">
                <a:moveTo>
                  <a:pt x="369697" y="51816"/>
                </a:moveTo>
                <a:lnTo>
                  <a:pt x="362838" y="51816"/>
                </a:lnTo>
                <a:lnTo>
                  <a:pt x="362838" y="75437"/>
                </a:lnTo>
                <a:lnTo>
                  <a:pt x="369697" y="75437"/>
                </a:lnTo>
                <a:lnTo>
                  <a:pt x="369697" y="51816"/>
                </a:lnTo>
                <a:close/>
              </a:path>
              <a:path w="396875" h="127634">
                <a:moveTo>
                  <a:pt x="287782" y="0"/>
                </a:moveTo>
                <a:lnTo>
                  <a:pt x="279400" y="2159"/>
                </a:lnTo>
                <a:lnTo>
                  <a:pt x="275589" y="8762"/>
                </a:lnTo>
                <a:lnTo>
                  <a:pt x="271780" y="15240"/>
                </a:lnTo>
                <a:lnTo>
                  <a:pt x="273938" y="23622"/>
                </a:lnTo>
                <a:lnTo>
                  <a:pt x="342591" y="63627"/>
                </a:lnTo>
                <a:lnTo>
                  <a:pt x="362838" y="51816"/>
                </a:lnTo>
                <a:lnTo>
                  <a:pt x="369697" y="51816"/>
                </a:lnTo>
                <a:lnTo>
                  <a:pt x="369697" y="49911"/>
                </a:lnTo>
                <a:lnTo>
                  <a:pt x="373374" y="49911"/>
                </a:lnTo>
                <a:lnTo>
                  <a:pt x="287782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7853" name="object 43"/>
          <p:cNvSpPr>
            <a:spLocks/>
          </p:cNvSpPr>
          <p:nvPr/>
        </p:nvSpPr>
        <p:spPr bwMode="auto">
          <a:xfrm>
            <a:off x="7391400" y="4581525"/>
            <a:ext cx="528638" cy="169863"/>
          </a:xfrm>
          <a:custGeom>
            <a:avLst/>
            <a:gdLst>
              <a:gd name="T0" fmla="*/ 6023076 w 396875"/>
              <a:gd name="T1" fmla="*/ 1109052 h 127634"/>
              <a:gd name="T2" fmla="*/ 4816079 w 396875"/>
              <a:gd name="T3" fmla="*/ 1806366 h 127634"/>
              <a:gd name="T4" fmla="*/ 4778157 w 396875"/>
              <a:gd name="T5" fmla="*/ 1952472 h 127634"/>
              <a:gd name="T6" fmla="*/ 4845109 w 396875"/>
              <a:gd name="T7" fmla="*/ 2065365 h 127634"/>
              <a:gd name="T8" fmla="*/ 4912111 w 396875"/>
              <a:gd name="T9" fmla="*/ 2180473 h 127634"/>
              <a:gd name="T10" fmla="*/ 5059468 w 396875"/>
              <a:gd name="T11" fmla="*/ 2218106 h 127634"/>
              <a:gd name="T12" fmla="*/ 6564268 w 396875"/>
              <a:gd name="T13" fmla="*/ 1348121 h 127634"/>
              <a:gd name="T14" fmla="*/ 6499618 w 396875"/>
              <a:gd name="T15" fmla="*/ 1348121 h 127634"/>
              <a:gd name="T16" fmla="*/ 6499618 w 396875"/>
              <a:gd name="T17" fmla="*/ 1314918 h 127634"/>
              <a:gd name="T18" fmla="*/ 6379040 w 396875"/>
              <a:gd name="T19" fmla="*/ 1314918 h 127634"/>
              <a:gd name="T20" fmla="*/ 6023076 w 396875"/>
              <a:gd name="T21" fmla="*/ 1109052 h 127634"/>
              <a:gd name="T22" fmla="*/ 5609692 w 396875"/>
              <a:gd name="T23" fmla="*/ 869982 h 127634"/>
              <a:gd name="T24" fmla="*/ 0 w 396875"/>
              <a:gd name="T25" fmla="*/ 869982 h 127634"/>
              <a:gd name="T26" fmla="*/ 0 w 396875"/>
              <a:gd name="T27" fmla="*/ 1348121 h 127634"/>
              <a:gd name="T28" fmla="*/ 5609692 w 396875"/>
              <a:gd name="T29" fmla="*/ 1348121 h 127634"/>
              <a:gd name="T30" fmla="*/ 6023076 w 396875"/>
              <a:gd name="T31" fmla="*/ 1109052 h 127634"/>
              <a:gd name="T32" fmla="*/ 5609692 w 396875"/>
              <a:gd name="T33" fmla="*/ 869982 h 127634"/>
              <a:gd name="T34" fmla="*/ 6564268 w 396875"/>
              <a:gd name="T35" fmla="*/ 869982 h 127634"/>
              <a:gd name="T36" fmla="*/ 6499618 w 396875"/>
              <a:gd name="T37" fmla="*/ 869982 h 127634"/>
              <a:gd name="T38" fmla="*/ 6499618 w 396875"/>
              <a:gd name="T39" fmla="*/ 1348121 h 127634"/>
              <a:gd name="T40" fmla="*/ 6564268 w 396875"/>
              <a:gd name="T41" fmla="*/ 1348121 h 127634"/>
              <a:gd name="T42" fmla="*/ 6977439 w 396875"/>
              <a:gd name="T43" fmla="*/ 1109052 h 127634"/>
              <a:gd name="T44" fmla="*/ 6564268 w 396875"/>
              <a:gd name="T45" fmla="*/ 869982 h 127634"/>
              <a:gd name="T46" fmla="*/ 6379040 w 396875"/>
              <a:gd name="T47" fmla="*/ 903178 h 127634"/>
              <a:gd name="T48" fmla="*/ 6023076 w 396875"/>
              <a:gd name="T49" fmla="*/ 1109052 h 127634"/>
              <a:gd name="T50" fmla="*/ 6379040 w 396875"/>
              <a:gd name="T51" fmla="*/ 1314918 h 127634"/>
              <a:gd name="T52" fmla="*/ 6379040 w 396875"/>
              <a:gd name="T53" fmla="*/ 903178 h 127634"/>
              <a:gd name="T54" fmla="*/ 6499618 w 396875"/>
              <a:gd name="T55" fmla="*/ 903178 h 127634"/>
              <a:gd name="T56" fmla="*/ 6379040 w 396875"/>
              <a:gd name="T57" fmla="*/ 903178 h 127634"/>
              <a:gd name="T58" fmla="*/ 6379040 w 396875"/>
              <a:gd name="T59" fmla="*/ 1314918 h 127634"/>
              <a:gd name="T60" fmla="*/ 6499618 w 396875"/>
              <a:gd name="T61" fmla="*/ 1314918 h 127634"/>
              <a:gd name="T62" fmla="*/ 6499618 w 396875"/>
              <a:gd name="T63" fmla="*/ 903178 h 127634"/>
              <a:gd name="T64" fmla="*/ 5059468 w 396875"/>
              <a:gd name="T65" fmla="*/ 0 h 127634"/>
              <a:gd name="T66" fmla="*/ 4912111 w 396875"/>
              <a:gd name="T67" fmla="*/ 37633 h 127634"/>
              <a:gd name="T68" fmla="*/ 4845109 w 396875"/>
              <a:gd name="T69" fmla="*/ 152723 h 127634"/>
              <a:gd name="T70" fmla="*/ 4778157 w 396875"/>
              <a:gd name="T71" fmla="*/ 265636 h 127634"/>
              <a:gd name="T72" fmla="*/ 4816079 w 396875"/>
              <a:gd name="T73" fmla="*/ 411739 h 127634"/>
              <a:gd name="T74" fmla="*/ 6023076 w 396875"/>
              <a:gd name="T75" fmla="*/ 1109052 h 127634"/>
              <a:gd name="T76" fmla="*/ 6379040 w 396875"/>
              <a:gd name="T77" fmla="*/ 903178 h 127634"/>
              <a:gd name="T78" fmla="*/ 6499618 w 396875"/>
              <a:gd name="T79" fmla="*/ 903178 h 127634"/>
              <a:gd name="T80" fmla="*/ 6499618 w 396875"/>
              <a:gd name="T81" fmla="*/ 869982 h 127634"/>
              <a:gd name="T82" fmla="*/ 6564268 w 396875"/>
              <a:gd name="T83" fmla="*/ 869982 h 127634"/>
              <a:gd name="T84" fmla="*/ 5059468 w 396875"/>
              <a:gd name="T85" fmla="*/ 0 h 12763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6875"/>
              <a:gd name="T130" fmla="*/ 0 h 127634"/>
              <a:gd name="T131" fmla="*/ 396875 w 396875"/>
              <a:gd name="T132" fmla="*/ 127634 h 12763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6875" h="127634">
                <a:moveTo>
                  <a:pt x="342591" y="63627"/>
                </a:moveTo>
                <a:lnTo>
                  <a:pt x="273938" y="103632"/>
                </a:lnTo>
                <a:lnTo>
                  <a:pt x="271780" y="112014"/>
                </a:lnTo>
                <a:lnTo>
                  <a:pt x="275589" y="118491"/>
                </a:lnTo>
                <a:lnTo>
                  <a:pt x="279400" y="125095"/>
                </a:lnTo>
                <a:lnTo>
                  <a:pt x="287782" y="127254"/>
                </a:lnTo>
                <a:lnTo>
                  <a:pt x="373374" y="77343"/>
                </a:lnTo>
                <a:lnTo>
                  <a:pt x="369697" y="77343"/>
                </a:lnTo>
                <a:lnTo>
                  <a:pt x="369697" y="75437"/>
                </a:lnTo>
                <a:lnTo>
                  <a:pt x="362838" y="75437"/>
                </a:lnTo>
                <a:lnTo>
                  <a:pt x="342591" y="63627"/>
                </a:lnTo>
                <a:close/>
              </a:path>
              <a:path w="396875" h="127634">
                <a:moveTo>
                  <a:pt x="319078" y="49911"/>
                </a:moveTo>
                <a:lnTo>
                  <a:pt x="0" y="49911"/>
                </a:lnTo>
                <a:lnTo>
                  <a:pt x="0" y="77343"/>
                </a:lnTo>
                <a:lnTo>
                  <a:pt x="319078" y="77343"/>
                </a:lnTo>
                <a:lnTo>
                  <a:pt x="342591" y="63627"/>
                </a:lnTo>
                <a:lnTo>
                  <a:pt x="319078" y="49911"/>
                </a:lnTo>
                <a:close/>
              </a:path>
              <a:path w="396875" h="127634">
                <a:moveTo>
                  <a:pt x="373374" y="49911"/>
                </a:moveTo>
                <a:lnTo>
                  <a:pt x="369697" y="49911"/>
                </a:lnTo>
                <a:lnTo>
                  <a:pt x="369697" y="77343"/>
                </a:lnTo>
                <a:lnTo>
                  <a:pt x="373374" y="77343"/>
                </a:lnTo>
                <a:lnTo>
                  <a:pt x="396875" y="63627"/>
                </a:lnTo>
                <a:lnTo>
                  <a:pt x="373374" y="49911"/>
                </a:lnTo>
                <a:close/>
              </a:path>
              <a:path w="396875" h="127634">
                <a:moveTo>
                  <a:pt x="362838" y="51816"/>
                </a:moveTo>
                <a:lnTo>
                  <a:pt x="342591" y="63627"/>
                </a:lnTo>
                <a:lnTo>
                  <a:pt x="362838" y="75437"/>
                </a:lnTo>
                <a:lnTo>
                  <a:pt x="362838" y="51816"/>
                </a:lnTo>
                <a:close/>
              </a:path>
              <a:path w="396875" h="127634">
                <a:moveTo>
                  <a:pt x="369697" y="51816"/>
                </a:moveTo>
                <a:lnTo>
                  <a:pt x="362838" y="51816"/>
                </a:lnTo>
                <a:lnTo>
                  <a:pt x="362838" y="75437"/>
                </a:lnTo>
                <a:lnTo>
                  <a:pt x="369697" y="75437"/>
                </a:lnTo>
                <a:lnTo>
                  <a:pt x="369697" y="51816"/>
                </a:lnTo>
                <a:close/>
              </a:path>
              <a:path w="396875" h="127634">
                <a:moveTo>
                  <a:pt x="287782" y="0"/>
                </a:moveTo>
                <a:lnTo>
                  <a:pt x="279400" y="2159"/>
                </a:lnTo>
                <a:lnTo>
                  <a:pt x="275589" y="8762"/>
                </a:lnTo>
                <a:lnTo>
                  <a:pt x="271780" y="15240"/>
                </a:lnTo>
                <a:lnTo>
                  <a:pt x="273938" y="23622"/>
                </a:lnTo>
                <a:lnTo>
                  <a:pt x="342591" y="63627"/>
                </a:lnTo>
                <a:lnTo>
                  <a:pt x="362838" y="51816"/>
                </a:lnTo>
                <a:lnTo>
                  <a:pt x="369697" y="51816"/>
                </a:lnTo>
                <a:lnTo>
                  <a:pt x="369697" y="49911"/>
                </a:lnTo>
                <a:lnTo>
                  <a:pt x="373374" y="49911"/>
                </a:lnTo>
                <a:lnTo>
                  <a:pt x="287782" y="0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object 39"/>
          <p:cNvGrpSpPr>
            <a:grpSpLocks/>
          </p:cNvGrpSpPr>
          <p:nvPr/>
        </p:nvGrpSpPr>
        <p:grpSpPr bwMode="auto">
          <a:xfrm>
            <a:off x="119063" y="188913"/>
            <a:ext cx="11790362" cy="768350"/>
            <a:chOff x="1585080" y="162360"/>
            <a:chExt cx="10273680" cy="767160"/>
          </a:xfrm>
        </p:grpSpPr>
        <p:sp>
          <p:nvSpPr>
            <p:cNvPr id="505" name="object 40"/>
            <p:cNvSpPr/>
            <p:nvPr/>
          </p:nvSpPr>
          <p:spPr>
            <a:xfrm>
              <a:off x="1585080" y="162360"/>
              <a:ext cx="10273680" cy="767160"/>
            </a:xfrm>
            <a:custGeom>
              <a:avLst/>
              <a:gdLst/>
              <a:ahLst/>
              <a:cxnLst/>
              <a:rect l="l" t="t" r="r" b="b"/>
              <a:pathLst>
                <a:path w="7705725" h="576580">
                  <a:moveTo>
                    <a:pt x="7705344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7705344" y="576072"/>
                  </a:lnTo>
                  <a:lnTo>
                    <a:pt x="7705344" y="0"/>
                  </a:lnTo>
                  <a:close/>
                </a:path>
              </a:pathLst>
            </a:custGeom>
            <a:solidFill>
              <a:srgbClr val="4F81BC">
                <a:alpha val="95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78889" name="object 4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01846" y="264600"/>
              <a:ext cx="576360" cy="57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78850" name="object 2"/>
          <p:cNvSpPr>
            <a:spLocks/>
          </p:cNvSpPr>
          <p:nvPr/>
        </p:nvSpPr>
        <p:spPr bwMode="auto">
          <a:xfrm>
            <a:off x="3171825" y="2403475"/>
            <a:ext cx="8782050" cy="2692400"/>
          </a:xfrm>
          <a:custGeom>
            <a:avLst/>
            <a:gdLst>
              <a:gd name="T0" fmla="*/ 116909198 w 6586855"/>
              <a:gd name="T1" fmla="*/ 0 h 2021204"/>
              <a:gd name="T2" fmla="*/ 0 w 6586855"/>
              <a:gd name="T3" fmla="*/ 0 h 2021204"/>
              <a:gd name="T4" fmla="*/ 0 w 6586855"/>
              <a:gd name="T5" fmla="*/ 35548563 h 2021204"/>
              <a:gd name="T6" fmla="*/ 116909198 w 6586855"/>
              <a:gd name="T7" fmla="*/ 35548563 h 2021204"/>
              <a:gd name="T8" fmla="*/ 116909198 w 6586855"/>
              <a:gd name="T9" fmla="*/ 0 h 20212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86855"/>
              <a:gd name="T16" fmla="*/ 0 h 2021204"/>
              <a:gd name="T17" fmla="*/ 6586855 w 6586855"/>
              <a:gd name="T18" fmla="*/ 2021204 h 20212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86855" h="2021204">
                <a:moveTo>
                  <a:pt x="6586728" y="0"/>
                </a:moveTo>
                <a:lnTo>
                  <a:pt x="0" y="0"/>
                </a:lnTo>
                <a:lnTo>
                  <a:pt x="0" y="2020823"/>
                </a:lnTo>
                <a:lnTo>
                  <a:pt x="6586728" y="2020823"/>
                </a:lnTo>
                <a:lnTo>
                  <a:pt x="6586728" y="0"/>
                </a:lnTo>
                <a:close/>
              </a:path>
            </a:pathLst>
          </a:custGeom>
          <a:solidFill>
            <a:srgbClr val="DCE6F1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8851" name="object 3"/>
          <p:cNvSpPr>
            <a:spLocks/>
          </p:cNvSpPr>
          <p:nvPr/>
        </p:nvSpPr>
        <p:spPr bwMode="auto">
          <a:xfrm>
            <a:off x="0" y="6553200"/>
            <a:ext cx="12192000" cy="304800"/>
          </a:xfrm>
          <a:custGeom>
            <a:avLst/>
            <a:gdLst>
              <a:gd name="T0" fmla="*/ 162375908 w 9144000"/>
              <a:gd name="T1" fmla="*/ 0 h 228600"/>
              <a:gd name="T2" fmla="*/ 0 w 9144000"/>
              <a:gd name="T3" fmla="*/ 0 h 228600"/>
              <a:gd name="T4" fmla="*/ 0 w 9144000"/>
              <a:gd name="T5" fmla="*/ 4059416 h 228600"/>
              <a:gd name="T6" fmla="*/ 162375908 w 9144000"/>
              <a:gd name="T7" fmla="*/ 4059416 h 228600"/>
              <a:gd name="T8" fmla="*/ 162375908 w 9144000"/>
              <a:gd name="T9" fmla="*/ 0 h 228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44000"/>
              <a:gd name="T16" fmla="*/ 0 h 228600"/>
              <a:gd name="T17" fmla="*/ 9144000 w 9144000"/>
              <a:gd name="T18" fmla="*/ 228600 h 228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44000" h="228600">
                <a:moveTo>
                  <a:pt x="9144000" y="0"/>
                </a:moveTo>
                <a:lnTo>
                  <a:pt x="0" y="0"/>
                </a:lnTo>
                <a:lnTo>
                  <a:pt x="0" y="228600"/>
                </a:lnTo>
                <a:lnTo>
                  <a:pt x="9144000" y="228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8852" name="object 4"/>
          <p:cNvSpPr txBox="1">
            <a:spLocks noChangeArrowheads="1"/>
          </p:cNvSpPr>
          <p:nvPr/>
        </p:nvSpPr>
        <p:spPr bwMode="auto">
          <a:xfrm>
            <a:off x="3848100" y="1655763"/>
            <a:ext cx="7859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079" rIns="0" bIns="0">
            <a:spAutoFit/>
          </a:bodyPr>
          <a:lstStyle/>
          <a:p>
            <a:pPr marL="17463" defTabSz="1219200">
              <a:spcBef>
                <a:spcPts val="138"/>
              </a:spcBef>
            </a:pPr>
            <a:r>
              <a:rPr lang="ru-RU" sz="1900" b="1">
                <a:solidFill>
                  <a:srgbClr val="52CFB4"/>
                </a:solidFill>
                <a:latin typeface="DejaVu Sans"/>
                <a:cs typeface="DejaVu Sans"/>
              </a:rPr>
              <a:t>с </a:t>
            </a:r>
            <a:r>
              <a:rPr lang="ru-RU" sz="2700" b="1">
                <a:solidFill>
                  <a:srgbClr val="52CFB4"/>
                </a:solidFill>
                <a:latin typeface="DejaVu Sans"/>
                <a:cs typeface="DejaVu Sans"/>
              </a:rPr>
              <a:t>8:00 </a:t>
            </a:r>
            <a:r>
              <a:rPr lang="ru-RU" sz="2400" b="1">
                <a:solidFill>
                  <a:srgbClr val="074593"/>
                </a:solidFill>
                <a:latin typeface="DejaVu Sans"/>
                <a:cs typeface="DejaVu Sans"/>
              </a:rPr>
              <a:t>10 сентября до</a:t>
            </a:r>
            <a:r>
              <a:rPr lang="ru-RU" sz="1900" b="1">
                <a:solidFill>
                  <a:srgbClr val="1F487C"/>
                </a:solidFill>
                <a:latin typeface="DejaVu Sans"/>
                <a:cs typeface="DejaVu Sans"/>
              </a:rPr>
              <a:t> </a:t>
            </a:r>
            <a:r>
              <a:rPr lang="ru-RU" sz="2700" b="1">
                <a:solidFill>
                  <a:srgbClr val="52CFB4"/>
                </a:solidFill>
                <a:latin typeface="DejaVu Sans"/>
                <a:cs typeface="DejaVu Sans"/>
              </a:rPr>
              <a:t>20:00 </a:t>
            </a:r>
            <a:r>
              <a:rPr lang="ru-RU" sz="2400" b="1">
                <a:solidFill>
                  <a:srgbClr val="074593"/>
                </a:solidFill>
                <a:latin typeface="DejaVu Sans"/>
                <a:cs typeface="DejaVu Sans"/>
              </a:rPr>
              <a:t>11 сентября</a:t>
            </a:r>
          </a:p>
        </p:txBody>
      </p:sp>
      <p:sp>
        <p:nvSpPr>
          <p:cNvPr id="78853" name="object 5"/>
          <p:cNvSpPr txBox="1">
            <a:spLocks noChangeArrowheads="1"/>
          </p:cNvSpPr>
          <p:nvPr/>
        </p:nvSpPr>
        <p:spPr bwMode="auto">
          <a:xfrm>
            <a:off x="3467100" y="4002088"/>
            <a:ext cx="88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925" rIns="0" bIns="0">
            <a:spAutoFit/>
          </a:bodyPr>
          <a:lstStyle/>
          <a:p>
            <a:pPr defTabSz="1219200">
              <a:spcBef>
                <a:spcPts val="138"/>
              </a:spcBef>
            </a:pPr>
            <a:r>
              <a:rPr lang="ru-RU" sz="2400" b="1">
                <a:solidFill>
                  <a:srgbClr val="1F487C"/>
                </a:solidFill>
                <a:cs typeface="DejaVu Sans"/>
              </a:rPr>
              <a:t>ЕСИА</a:t>
            </a:r>
            <a:endParaRPr lang="ru-RU" sz="240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78854" name="object 6"/>
          <p:cNvSpPr>
            <a:spLocks/>
          </p:cNvSpPr>
          <p:nvPr/>
        </p:nvSpPr>
        <p:spPr bwMode="auto">
          <a:xfrm>
            <a:off x="3162300" y="1311275"/>
            <a:ext cx="8782050" cy="166688"/>
          </a:xfrm>
          <a:custGeom>
            <a:avLst/>
            <a:gdLst>
              <a:gd name="T0" fmla="*/ 116909198 w 6586855"/>
              <a:gd name="T1" fmla="*/ 0 h 125094"/>
              <a:gd name="T2" fmla="*/ 0 w 6586855"/>
              <a:gd name="T3" fmla="*/ 0 h 125094"/>
              <a:gd name="T4" fmla="*/ 0 w 6586855"/>
              <a:gd name="T5" fmla="*/ 2205336 h 125094"/>
              <a:gd name="T6" fmla="*/ 116909198 w 6586855"/>
              <a:gd name="T7" fmla="*/ 2205336 h 125094"/>
              <a:gd name="T8" fmla="*/ 116909198 w 6586855"/>
              <a:gd name="T9" fmla="*/ 0 h 1250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86855"/>
              <a:gd name="T16" fmla="*/ 0 h 125094"/>
              <a:gd name="T17" fmla="*/ 6586855 w 6586855"/>
              <a:gd name="T18" fmla="*/ 125094 h 1250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86855" h="125094">
                <a:moveTo>
                  <a:pt x="6586728" y="0"/>
                </a:moveTo>
                <a:lnTo>
                  <a:pt x="0" y="0"/>
                </a:lnTo>
                <a:lnTo>
                  <a:pt x="0" y="124967"/>
                </a:lnTo>
                <a:lnTo>
                  <a:pt x="6586728" y="124967"/>
                </a:lnTo>
                <a:lnTo>
                  <a:pt x="6586728" y="0"/>
                </a:lnTo>
                <a:close/>
              </a:path>
            </a:pathLst>
          </a:custGeom>
          <a:solidFill>
            <a:srgbClr val="D9D9D9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8855" name="object 7"/>
          <p:cNvSpPr>
            <a:spLocks/>
          </p:cNvSpPr>
          <p:nvPr/>
        </p:nvSpPr>
        <p:spPr bwMode="auto">
          <a:xfrm>
            <a:off x="4248150" y="3613150"/>
            <a:ext cx="381000" cy="238125"/>
          </a:xfrm>
          <a:custGeom>
            <a:avLst/>
            <a:gdLst>
              <a:gd name="T0" fmla="*/ 3816640 w 284479"/>
              <a:gd name="T1" fmla="*/ 1594578 h 178435"/>
              <a:gd name="T2" fmla="*/ 2155247 w 284479"/>
              <a:gd name="T3" fmla="*/ 2529755 h 178435"/>
              <a:gd name="T4" fmla="*/ 2046409 w 284479"/>
              <a:gd name="T5" fmla="*/ 2624060 h 178435"/>
              <a:gd name="T6" fmla="*/ 1984876 w 284479"/>
              <a:gd name="T7" fmla="*/ 2746752 h 178435"/>
              <a:gd name="T8" fmla="*/ 1975517 w 284479"/>
              <a:gd name="T9" fmla="*/ 2882685 h 178435"/>
              <a:gd name="T10" fmla="*/ 2023195 w 284479"/>
              <a:gd name="T11" fmla="*/ 3016684 h 178435"/>
              <a:gd name="T12" fmla="*/ 2119902 w 284479"/>
              <a:gd name="T13" fmla="*/ 3121385 h 178435"/>
              <a:gd name="T14" fmla="*/ 2246912 w 284479"/>
              <a:gd name="T15" fmla="*/ 3180227 h 178435"/>
              <a:gd name="T16" fmla="*/ 2387624 w 284479"/>
              <a:gd name="T17" fmla="*/ 3189136 h 178435"/>
              <a:gd name="T18" fmla="*/ 2525454 w 284479"/>
              <a:gd name="T19" fmla="*/ 3144102 h 178435"/>
              <a:gd name="T20" fmla="*/ 4646908 w 284479"/>
              <a:gd name="T21" fmla="*/ 1949534 h 178435"/>
              <a:gd name="T22" fmla="*/ 4548639 w 284479"/>
              <a:gd name="T23" fmla="*/ 1949534 h 178435"/>
              <a:gd name="T24" fmla="*/ 4548639 w 284479"/>
              <a:gd name="T25" fmla="*/ 1901754 h 178435"/>
              <a:gd name="T26" fmla="*/ 4362368 w 284479"/>
              <a:gd name="T27" fmla="*/ 1901754 h 178435"/>
              <a:gd name="T28" fmla="*/ 3816640 w 284479"/>
              <a:gd name="T29" fmla="*/ 1594578 h 178435"/>
              <a:gd name="T30" fmla="*/ 3186049 w 284479"/>
              <a:gd name="T31" fmla="*/ 1239616 h 178435"/>
              <a:gd name="T32" fmla="*/ 0 w 284479"/>
              <a:gd name="T33" fmla="*/ 1239616 h 178435"/>
              <a:gd name="T34" fmla="*/ 0 w 284479"/>
              <a:gd name="T35" fmla="*/ 1949534 h 178435"/>
              <a:gd name="T36" fmla="*/ 3186049 w 284479"/>
              <a:gd name="T37" fmla="*/ 1949534 h 178435"/>
              <a:gd name="T38" fmla="*/ 3816640 w 284479"/>
              <a:gd name="T39" fmla="*/ 1594578 h 178435"/>
              <a:gd name="T40" fmla="*/ 3186049 w 284479"/>
              <a:gd name="T41" fmla="*/ 1239616 h 178435"/>
              <a:gd name="T42" fmla="*/ 4646908 w 284479"/>
              <a:gd name="T43" fmla="*/ 1239616 h 178435"/>
              <a:gd name="T44" fmla="*/ 4548639 w 284479"/>
              <a:gd name="T45" fmla="*/ 1239616 h 178435"/>
              <a:gd name="T46" fmla="*/ 4548639 w 284479"/>
              <a:gd name="T47" fmla="*/ 1949534 h 178435"/>
              <a:gd name="T48" fmla="*/ 4646908 w 284479"/>
              <a:gd name="T49" fmla="*/ 1949534 h 178435"/>
              <a:gd name="T50" fmla="*/ 5277296 w 284479"/>
              <a:gd name="T51" fmla="*/ 1594578 h 178435"/>
              <a:gd name="T52" fmla="*/ 4646908 w 284479"/>
              <a:gd name="T53" fmla="*/ 1239616 h 178435"/>
              <a:gd name="T54" fmla="*/ 4362368 w 284479"/>
              <a:gd name="T55" fmla="*/ 1287394 h 178435"/>
              <a:gd name="T56" fmla="*/ 3816640 w 284479"/>
              <a:gd name="T57" fmla="*/ 1594578 h 178435"/>
              <a:gd name="T58" fmla="*/ 4362368 w 284479"/>
              <a:gd name="T59" fmla="*/ 1901754 h 178435"/>
              <a:gd name="T60" fmla="*/ 4362368 w 284479"/>
              <a:gd name="T61" fmla="*/ 1287394 h 178435"/>
              <a:gd name="T62" fmla="*/ 4548639 w 284479"/>
              <a:gd name="T63" fmla="*/ 1287394 h 178435"/>
              <a:gd name="T64" fmla="*/ 4362368 w 284479"/>
              <a:gd name="T65" fmla="*/ 1287394 h 178435"/>
              <a:gd name="T66" fmla="*/ 4362368 w 284479"/>
              <a:gd name="T67" fmla="*/ 1901754 h 178435"/>
              <a:gd name="T68" fmla="*/ 4548639 w 284479"/>
              <a:gd name="T69" fmla="*/ 1901754 h 178435"/>
              <a:gd name="T70" fmla="*/ 4548639 w 284479"/>
              <a:gd name="T71" fmla="*/ 1287394 h 178435"/>
              <a:gd name="T72" fmla="*/ 2387624 w 284479"/>
              <a:gd name="T73" fmla="*/ 0 h 178435"/>
              <a:gd name="T74" fmla="*/ 2246912 w 284479"/>
              <a:gd name="T75" fmla="*/ 8929 h 178435"/>
              <a:gd name="T76" fmla="*/ 2119902 w 284479"/>
              <a:gd name="T77" fmla="*/ 67758 h 178435"/>
              <a:gd name="T78" fmla="*/ 2023195 w 284479"/>
              <a:gd name="T79" fmla="*/ 172461 h 178435"/>
              <a:gd name="T80" fmla="*/ 1975517 w 284479"/>
              <a:gd name="T81" fmla="*/ 306452 h 178435"/>
              <a:gd name="T82" fmla="*/ 1984876 w 284479"/>
              <a:gd name="T83" fmla="*/ 442381 h 178435"/>
              <a:gd name="T84" fmla="*/ 2046409 w 284479"/>
              <a:gd name="T85" fmla="*/ 565061 h 178435"/>
              <a:gd name="T86" fmla="*/ 2155247 w 284479"/>
              <a:gd name="T87" fmla="*/ 659390 h 178435"/>
              <a:gd name="T88" fmla="*/ 3816640 w 284479"/>
              <a:gd name="T89" fmla="*/ 1594578 h 178435"/>
              <a:gd name="T90" fmla="*/ 4362368 w 284479"/>
              <a:gd name="T91" fmla="*/ 1287394 h 178435"/>
              <a:gd name="T92" fmla="*/ 4548639 w 284479"/>
              <a:gd name="T93" fmla="*/ 1287394 h 178435"/>
              <a:gd name="T94" fmla="*/ 4548639 w 284479"/>
              <a:gd name="T95" fmla="*/ 1239616 h 178435"/>
              <a:gd name="T96" fmla="*/ 4646908 w 284479"/>
              <a:gd name="T97" fmla="*/ 1239616 h 178435"/>
              <a:gd name="T98" fmla="*/ 2525454 w 284479"/>
              <a:gd name="T99" fmla="*/ 45044 h 178435"/>
              <a:gd name="T100" fmla="*/ 2387624 w 284479"/>
              <a:gd name="T101" fmla="*/ 0 h 1784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84479"/>
              <a:gd name="T154" fmla="*/ 0 h 178435"/>
              <a:gd name="T155" fmla="*/ 284479 w 284479"/>
              <a:gd name="T156" fmla="*/ 178435 h 17843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84479" h="178435">
                <a:moveTo>
                  <a:pt x="205558" y="89001"/>
                </a:moveTo>
                <a:lnTo>
                  <a:pt x="116078" y="141198"/>
                </a:lnTo>
                <a:lnTo>
                  <a:pt x="110216" y="146462"/>
                </a:lnTo>
                <a:lnTo>
                  <a:pt x="106902" y="153310"/>
                </a:lnTo>
                <a:lnTo>
                  <a:pt x="106398" y="160897"/>
                </a:lnTo>
                <a:lnTo>
                  <a:pt x="108966" y="168376"/>
                </a:lnTo>
                <a:lnTo>
                  <a:pt x="114174" y="174220"/>
                </a:lnTo>
                <a:lnTo>
                  <a:pt x="121015" y="177504"/>
                </a:lnTo>
                <a:lnTo>
                  <a:pt x="128593" y="178002"/>
                </a:lnTo>
                <a:lnTo>
                  <a:pt x="136017" y="175488"/>
                </a:lnTo>
                <a:lnTo>
                  <a:pt x="250275" y="108813"/>
                </a:lnTo>
                <a:lnTo>
                  <a:pt x="244982" y="108813"/>
                </a:lnTo>
                <a:lnTo>
                  <a:pt x="244982" y="106146"/>
                </a:lnTo>
                <a:lnTo>
                  <a:pt x="234950" y="106146"/>
                </a:lnTo>
                <a:lnTo>
                  <a:pt x="205558" y="89001"/>
                </a:lnTo>
                <a:close/>
              </a:path>
              <a:path w="284479" h="178435">
                <a:moveTo>
                  <a:pt x="171595" y="69189"/>
                </a:moveTo>
                <a:lnTo>
                  <a:pt x="0" y="69189"/>
                </a:lnTo>
                <a:lnTo>
                  <a:pt x="0" y="108813"/>
                </a:lnTo>
                <a:lnTo>
                  <a:pt x="171595" y="108813"/>
                </a:lnTo>
                <a:lnTo>
                  <a:pt x="205558" y="89001"/>
                </a:lnTo>
                <a:lnTo>
                  <a:pt x="171595" y="69189"/>
                </a:lnTo>
                <a:close/>
              </a:path>
              <a:path w="284479" h="178435">
                <a:moveTo>
                  <a:pt x="250275" y="69189"/>
                </a:moveTo>
                <a:lnTo>
                  <a:pt x="244982" y="69189"/>
                </a:lnTo>
                <a:lnTo>
                  <a:pt x="244982" y="108813"/>
                </a:lnTo>
                <a:lnTo>
                  <a:pt x="250275" y="108813"/>
                </a:lnTo>
                <a:lnTo>
                  <a:pt x="284226" y="89001"/>
                </a:lnTo>
                <a:lnTo>
                  <a:pt x="250275" y="69189"/>
                </a:lnTo>
                <a:close/>
              </a:path>
              <a:path w="284479" h="178435">
                <a:moveTo>
                  <a:pt x="234950" y="71856"/>
                </a:moveTo>
                <a:lnTo>
                  <a:pt x="205558" y="89001"/>
                </a:lnTo>
                <a:lnTo>
                  <a:pt x="234950" y="106146"/>
                </a:lnTo>
                <a:lnTo>
                  <a:pt x="234950" y="71856"/>
                </a:lnTo>
                <a:close/>
              </a:path>
              <a:path w="284479" h="178435">
                <a:moveTo>
                  <a:pt x="244982" y="71856"/>
                </a:moveTo>
                <a:lnTo>
                  <a:pt x="234950" y="71856"/>
                </a:lnTo>
                <a:lnTo>
                  <a:pt x="234950" y="106146"/>
                </a:lnTo>
                <a:lnTo>
                  <a:pt x="244982" y="106146"/>
                </a:lnTo>
                <a:lnTo>
                  <a:pt x="244982" y="71856"/>
                </a:lnTo>
                <a:close/>
              </a:path>
              <a:path w="284479" h="178435">
                <a:moveTo>
                  <a:pt x="128593" y="0"/>
                </a:moveTo>
                <a:lnTo>
                  <a:pt x="121015" y="498"/>
                </a:lnTo>
                <a:lnTo>
                  <a:pt x="114174" y="3782"/>
                </a:lnTo>
                <a:lnTo>
                  <a:pt x="108966" y="9626"/>
                </a:lnTo>
                <a:lnTo>
                  <a:pt x="106398" y="17105"/>
                </a:lnTo>
                <a:lnTo>
                  <a:pt x="106902" y="24691"/>
                </a:lnTo>
                <a:lnTo>
                  <a:pt x="110216" y="31539"/>
                </a:lnTo>
                <a:lnTo>
                  <a:pt x="116078" y="36804"/>
                </a:lnTo>
                <a:lnTo>
                  <a:pt x="205558" y="89001"/>
                </a:lnTo>
                <a:lnTo>
                  <a:pt x="234950" y="71856"/>
                </a:lnTo>
                <a:lnTo>
                  <a:pt x="244982" y="71856"/>
                </a:lnTo>
                <a:lnTo>
                  <a:pt x="244982" y="69189"/>
                </a:lnTo>
                <a:lnTo>
                  <a:pt x="250275" y="69189"/>
                </a:lnTo>
                <a:lnTo>
                  <a:pt x="136017" y="2514"/>
                </a:lnTo>
                <a:lnTo>
                  <a:pt x="128593" y="0"/>
                </a:lnTo>
                <a:close/>
              </a:path>
            </a:pathLst>
          </a:custGeom>
          <a:solidFill>
            <a:srgbClr val="52CFB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8856" name="object 8"/>
          <p:cNvSpPr>
            <a:spLocks/>
          </p:cNvSpPr>
          <p:nvPr/>
        </p:nvSpPr>
        <p:spPr bwMode="auto">
          <a:xfrm>
            <a:off x="6883400" y="3625850"/>
            <a:ext cx="379413" cy="238125"/>
          </a:xfrm>
          <a:custGeom>
            <a:avLst/>
            <a:gdLst>
              <a:gd name="T0" fmla="*/ 3660617 w 284479"/>
              <a:gd name="T1" fmla="*/ 1594578 h 178435"/>
              <a:gd name="T2" fmla="*/ 2067112 w 284479"/>
              <a:gd name="T3" fmla="*/ 2529755 h 178435"/>
              <a:gd name="T4" fmla="*/ 1962742 w 284479"/>
              <a:gd name="T5" fmla="*/ 2624060 h 178435"/>
              <a:gd name="T6" fmla="*/ 1903719 w 284479"/>
              <a:gd name="T7" fmla="*/ 2746752 h 178435"/>
              <a:gd name="T8" fmla="*/ 1894748 w 284479"/>
              <a:gd name="T9" fmla="*/ 2882685 h 178435"/>
              <a:gd name="T10" fmla="*/ 1940472 w 284479"/>
              <a:gd name="T11" fmla="*/ 3016684 h 178435"/>
              <a:gd name="T12" fmla="*/ 2033230 w 284479"/>
              <a:gd name="T13" fmla="*/ 3121385 h 178435"/>
              <a:gd name="T14" fmla="*/ 2155059 w 284479"/>
              <a:gd name="T15" fmla="*/ 3180227 h 178435"/>
              <a:gd name="T16" fmla="*/ 2290007 w 284479"/>
              <a:gd name="T17" fmla="*/ 3189136 h 178435"/>
              <a:gd name="T18" fmla="*/ 2422194 w 284479"/>
              <a:gd name="T19" fmla="*/ 3144102 h 178435"/>
              <a:gd name="T20" fmla="*/ 4456941 w 284479"/>
              <a:gd name="T21" fmla="*/ 1949534 h 178435"/>
              <a:gd name="T22" fmla="*/ 4362709 w 284479"/>
              <a:gd name="T23" fmla="*/ 1949534 h 178435"/>
              <a:gd name="T24" fmla="*/ 4362709 w 284479"/>
              <a:gd name="T25" fmla="*/ 1901754 h 178435"/>
              <a:gd name="T26" fmla="*/ 4184037 w 284479"/>
              <a:gd name="T27" fmla="*/ 1901754 h 178435"/>
              <a:gd name="T28" fmla="*/ 3660617 w 284479"/>
              <a:gd name="T29" fmla="*/ 1594578 h 178435"/>
              <a:gd name="T30" fmla="*/ 3055798 w 284479"/>
              <a:gd name="T31" fmla="*/ 1239616 h 178435"/>
              <a:gd name="T32" fmla="*/ 0 w 284479"/>
              <a:gd name="T33" fmla="*/ 1239616 h 178435"/>
              <a:gd name="T34" fmla="*/ 0 w 284479"/>
              <a:gd name="T35" fmla="*/ 1949534 h 178435"/>
              <a:gd name="T36" fmla="*/ 3055798 w 284479"/>
              <a:gd name="T37" fmla="*/ 1949534 h 178435"/>
              <a:gd name="T38" fmla="*/ 3660617 w 284479"/>
              <a:gd name="T39" fmla="*/ 1594578 h 178435"/>
              <a:gd name="T40" fmla="*/ 3055798 w 284479"/>
              <a:gd name="T41" fmla="*/ 1239616 h 178435"/>
              <a:gd name="T42" fmla="*/ 4456941 w 284479"/>
              <a:gd name="T43" fmla="*/ 1239616 h 178435"/>
              <a:gd name="T44" fmla="*/ 4362709 w 284479"/>
              <a:gd name="T45" fmla="*/ 1239616 h 178435"/>
              <a:gd name="T46" fmla="*/ 4362709 w 284479"/>
              <a:gd name="T47" fmla="*/ 1949534 h 178435"/>
              <a:gd name="T48" fmla="*/ 4456941 w 284479"/>
              <a:gd name="T49" fmla="*/ 1949534 h 178435"/>
              <a:gd name="T50" fmla="*/ 5061518 w 284479"/>
              <a:gd name="T51" fmla="*/ 1594578 h 178435"/>
              <a:gd name="T52" fmla="*/ 4456941 w 284479"/>
              <a:gd name="T53" fmla="*/ 1239616 h 178435"/>
              <a:gd name="T54" fmla="*/ 4184037 w 284479"/>
              <a:gd name="T55" fmla="*/ 1287394 h 178435"/>
              <a:gd name="T56" fmla="*/ 3660617 w 284479"/>
              <a:gd name="T57" fmla="*/ 1594578 h 178435"/>
              <a:gd name="T58" fmla="*/ 4184037 w 284479"/>
              <a:gd name="T59" fmla="*/ 1901754 h 178435"/>
              <a:gd name="T60" fmla="*/ 4184037 w 284479"/>
              <a:gd name="T61" fmla="*/ 1287394 h 178435"/>
              <a:gd name="T62" fmla="*/ 4362709 w 284479"/>
              <a:gd name="T63" fmla="*/ 1287394 h 178435"/>
              <a:gd name="T64" fmla="*/ 4184037 w 284479"/>
              <a:gd name="T65" fmla="*/ 1287394 h 178435"/>
              <a:gd name="T66" fmla="*/ 4184037 w 284479"/>
              <a:gd name="T67" fmla="*/ 1901754 h 178435"/>
              <a:gd name="T68" fmla="*/ 4362709 w 284479"/>
              <a:gd name="T69" fmla="*/ 1901754 h 178435"/>
              <a:gd name="T70" fmla="*/ 4362709 w 284479"/>
              <a:gd name="T71" fmla="*/ 1287394 h 178435"/>
              <a:gd name="T72" fmla="*/ 2290007 w 284479"/>
              <a:gd name="T73" fmla="*/ 0 h 178435"/>
              <a:gd name="T74" fmla="*/ 2155059 w 284479"/>
              <a:gd name="T75" fmla="*/ 8929 h 178435"/>
              <a:gd name="T76" fmla="*/ 2033230 w 284479"/>
              <a:gd name="T77" fmla="*/ 67758 h 178435"/>
              <a:gd name="T78" fmla="*/ 1940472 w 284479"/>
              <a:gd name="T79" fmla="*/ 172461 h 178435"/>
              <a:gd name="T80" fmla="*/ 1894748 w 284479"/>
              <a:gd name="T81" fmla="*/ 306452 h 178435"/>
              <a:gd name="T82" fmla="*/ 1903719 w 284479"/>
              <a:gd name="T83" fmla="*/ 442381 h 178435"/>
              <a:gd name="T84" fmla="*/ 1962742 w 284479"/>
              <a:gd name="T85" fmla="*/ 565061 h 178435"/>
              <a:gd name="T86" fmla="*/ 2067112 w 284479"/>
              <a:gd name="T87" fmla="*/ 659390 h 178435"/>
              <a:gd name="T88" fmla="*/ 3660617 w 284479"/>
              <a:gd name="T89" fmla="*/ 1594578 h 178435"/>
              <a:gd name="T90" fmla="*/ 4184037 w 284479"/>
              <a:gd name="T91" fmla="*/ 1287394 h 178435"/>
              <a:gd name="T92" fmla="*/ 4362709 w 284479"/>
              <a:gd name="T93" fmla="*/ 1287394 h 178435"/>
              <a:gd name="T94" fmla="*/ 4362709 w 284479"/>
              <a:gd name="T95" fmla="*/ 1239616 h 178435"/>
              <a:gd name="T96" fmla="*/ 4456941 w 284479"/>
              <a:gd name="T97" fmla="*/ 1239616 h 178435"/>
              <a:gd name="T98" fmla="*/ 2422194 w 284479"/>
              <a:gd name="T99" fmla="*/ 45044 h 178435"/>
              <a:gd name="T100" fmla="*/ 2290007 w 284479"/>
              <a:gd name="T101" fmla="*/ 0 h 1784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84479"/>
              <a:gd name="T154" fmla="*/ 0 h 178435"/>
              <a:gd name="T155" fmla="*/ 284479 w 284479"/>
              <a:gd name="T156" fmla="*/ 178435 h 17843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84479" h="178435">
                <a:moveTo>
                  <a:pt x="205558" y="89001"/>
                </a:moveTo>
                <a:lnTo>
                  <a:pt x="116077" y="141198"/>
                </a:lnTo>
                <a:lnTo>
                  <a:pt x="110216" y="146462"/>
                </a:lnTo>
                <a:lnTo>
                  <a:pt x="106902" y="153310"/>
                </a:lnTo>
                <a:lnTo>
                  <a:pt x="106398" y="160897"/>
                </a:lnTo>
                <a:lnTo>
                  <a:pt x="108965" y="168376"/>
                </a:lnTo>
                <a:lnTo>
                  <a:pt x="114174" y="174220"/>
                </a:lnTo>
                <a:lnTo>
                  <a:pt x="121015" y="177504"/>
                </a:lnTo>
                <a:lnTo>
                  <a:pt x="128593" y="178002"/>
                </a:lnTo>
                <a:lnTo>
                  <a:pt x="136016" y="175488"/>
                </a:lnTo>
                <a:lnTo>
                  <a:pt x="250275" y="108813"/>
                </a:lnTo>
                <a:lnTo>
                  <a:pt x="244983" y="108813"/>
                </a:lnTo>
                <a:lnTo>
                  <a:pt x="244983" y="106146"/>
                </a:lnTo>
                <a:lnTo>
                  <a:pt x="234950" y="106146"/>
                </a:lnTo>
                <a:lnTo>
                  <a:pt x="205558" y="89001"/>
                </a:lnTo>
                <a:close/>
              </a:path>
              <a:path w="284479" h="178435">
                <a:moveTo>
                  <a:pt x="171595" y="69189"/>
                </a:moveTo>
                <a:lnTo>
                  <a:pt x="0" y="69189"/>
                </a:lnTo>
                <a:lnTo>
                  <a:pt x="0" y="108813"/>
                </a:lnTo>
                <a:lnTo>
                  <a:pt x="171595" y="108813"/>
                </a:lnTo>
                <a:lnTo>
                  <a:pt x="205558" y="89001"/>
                </a:lnTo>
                <a:lnTo>
                  <a:pt x="171595" y="69189"/>
                </a:lnTo>
                <a:close/>
              </a:path>
              <a:path w="284479" h="178435">
                <a:moveTo>
                  <a:pt x="250275" y="69189"/>
                </a:moveTo>
                <a:lnTo>
                  <a:pt x="244983" y="69189"/>
                </a:lnTo>
                <a:lnTo>
                  <a:pt x="244983" y="108813"/>
                </a:lnTo>
                <a:lnTo>
                  <a:pt x="250275" y="108813"/>
                </a:lnTo>
                <a:lnTo>
                  <a:pt x="284225" y="89001"/>
                </a:lnTo>
                <a:lnTo>
                  <a:pt x="250275" y="69189"/>
                </a:lnTo>
                <a:close/>
              </a:path>
              <a:path w="284479" h="178435">
                <a:moveTo>
                  <a:pt x="234950" y="71856"/>
                </a:moveTo>
                <a:lnTo>
                  <a:pt x="205558" y="89001"/>
                </a:lnTo>
                <a:lnTo>
                  <a:pt x="234950" y="106146"/>
                </a:lnTo>
                <a:lnTo>
                  <a:pt x="234950" y="71856"/>
                </a:lnTo>
                <a:close/>
              </a:path>
              <a:path w="284479" h="178435">
                <a:moveTo>
                  <a:pt x="244983" y="71856"/>
                </a:moveTo>
                <a:lnTo>
                  <a:pt x="234950" y="71856"/>
                </a:lnTo>
                <a:lnTo>
                  <a:pt x="234950" y="106146"/>
                </a:lnTo>
                <a:lnTo>
                  <a:pt x="244983" y="106146"/>
                </a:lnTo>
                <a:lnTo>
                  <a:pt x="244983" y="71856"/>
                </a:lnTo>
                <a:close/>
              </a:path>
              <a:path w="284479" h="178435">
                <a:moveTo>
                  <a:pt x="128593" y="0"/>
                </a:moveTo>
                <a:lnTo>
                  <a:pt x="121015" y="498"/>
                </a:lnTo>
                <a:lnTo>
                  <a:pt x="114174" y="3782"/>
                </a:lnTo>
                <a:lnTo>
                  <a:pt x="108965" y="9626"/>
                </a:lnTo>
                <a:lnTo>
                  <a:pt x="106398" y="17105"/>
                </a:lnTo>
                <a:lnTo>
                  <a:pt x="106902" y="24691"/>
                </a:lnTo>
                <a:lnTo>
                  <a:pt x="110216" y="31539"/>
                </a:lnTo>
                <a:lnTo>
                  <a:pt x="116077" y="36804"/>
                </a:lnTo>
                <a:lnTo>
                  <a:pt x="205558" y="89001"/>
                </a:lnTo>
                <a:lnTo>
                  <a:pt x="234950" y="71856"/>
                </a:lnTo>
                <a:lnTo>
                  <a:pt x="244983" y="71856"/>
                </a:lnTo>
                <a:lnTo>
                  <a:pt x="244983" y="69189"/>
                </a:lnTo>
                <a:lnTo>
                  <a:pt x="250275" y="69189"/>
                </a:lnTo>
                <a:lnTo>
                  <a:pt x="136016" y="2514"/>
                </a:lnTo>
                <a:lnTo>
                  <a:pt x="128593" y="0"/>
                </a:lnTo>
                <a:close/>
              </a:path>
            </a:pathLst>
          </a:custGeom>
          <a:solidFill>
            <a:srgbClr val="52CFB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8857" name="object 9"/>
          <p:cNvSpPr>
            <a:spLocks/>
          </p:cNvSpPr>
          <p:nvPr/>
        </p:nvSpPr>
        <p:spPr bwMode="auto">
          <a:xfrm>
            <a:off x="8597900" y="3589338"/>
            <a:ext cx="1968500" cy="258762"/>
          </a:xfrm>
          <a:custGeom>
            <a:avLst/>
            <a:gdLst>
              <a:gd name="T0" fmla="*/ 5047210 w 1476375"/>
              <a:gd name="T1" fmla="*/ 1889089 h 193675"/>
              <a:gd name="T2" fmla="*/ 4444157 w 1476375"/>
              <a:gd name="T3" fmla="*/ 1530011 h 193675"/>
              <a:gd name="T4" fmla="*/ 2415124 w 1476375"/>
              <a:gd name="T5" fmla="*/ 321553 h 193675"/>
              <a:gd name="T6" fmla="*/ 2283415 w 1476375"/>
              <a:gd name="T7" fmla="*/ 276228 h 193675"/>
              <a:gd name="T8" fmla="*/ 2148779 w 1476375"/>
              <a:gd name="T9" fmla="*/ 285189 h 193675"/>
              <a:gd name="T10" fmla="*/ 2027456 w 1476375"/>
              <a:gd name="T11" fmla="*/ 344571 h 193675"/>
              <a:gd name="T12" fmla="*/ 1934765 w 1476375"/>
              <a:gd name="T13" fmla="*/ 450447 h 193675"/>
              <a:gd name="T14" fmla="*/ 1889188 w 1476375"/>
              <a:gd name="T15" fmla="*/ 586044 h 193675"/>
              <a:gd name="T16" fmla="*/ 1898213 w 1476375"/>
              <a:gd name="T17" fmla="*/ 723683 h 193675"/>
              <a:gd name="T18" fmla="*/ 1957083 w 1476375"/>
              <a:gd name="T19" fmla="*/ 847777 h 193675"/>
              <a:gd name="T20" fmla="*/ 2061284 w 1476375"/>
              <a:gd name="T21" fmla="*/ 943048 h 193675"/>
              <a:gd name="T22" fmla="*/ 3046814 w 1476375"/>
              <a:gd name="T23" fmla="*/ 1530011 h 193675"/>
              <a:gd name="T24" fmla="*/ 0 w 1476375"/>
              <a:gd name="T25" fmla="*/ 1530011 h 193675"/>
              <a:gd name="T26" fmla="*/ 0 w 1476375"/>
              <a:gd name="T27" fmla="*/ 2248181 h 193675"/>
              <a:gd name="T28" fmla="*/ 3046814 w 1476375"/>
              <a:gd name="T29" fmla="*/ 2248181 h 193675"/>
              <a:gd name="T30" fmla="*/ 2061284 w 1476375"/>
              <a:gd name="T31" fmla="*/ 2835150 h 193675"/>
              <a:gd name="T32" fmla="*/ 1957083 w 1476375"/>
              <a:gd name="T33" fmla="*/ 2930684 h 193675"/>
              <a:gd name="T34" fmla="*/ 1898213 w 1476375"/>
              <a:gd name="T35" fmla="*/ 3054743 h 193675"/>
              <a:gd name="T36" fmla="*/ 1889188 w 1476375"/>
              <a:gd name="T37" fmla="*/ 3192400 h 193675"/>
              <a:gd name="T38" fmla="*/ 1934765 w 1476375"/>
              <a:gd name="T39" fmla="*/ 3327735 h 193675"/>
              <a:gd name="T40" fmla="*/ 2027456 w 1476375"/>
              <a:gd name="T41" fmla="*/ 3433858 h 193675"/>
              <a:gd name="T42" fmla="*/ 2148779 w 1476375"/>
              <a:gd name="T43" fmla="*/ 3493246 h 193675"/>
              <a:gd name="T44" fmla="*/ 2283415 w 1476375"/>
              <a:gd name="T45" fmla="*/ 3502214 h 193675"/>
              <a:gd name="T46" fmla="*/ 2415124 w 1476375"/>
              <a:gd name="T47" fmla="*/ 3456638 h 193675"/>
              <a:gd name="T48" fmla="*/ 4444157 w 1476375"/>
              <a:gd name="T49" fmla="*/ 2248181 h 193675"/>
              <a:gd name="T50" fmla="*/ 5047210 w 1476375"/>
              <a:gd name="T51" fmla="*/ 1889089 h 193675"/>
              <a:gd name="T52" fmla="*/ 26210242 w 1476375"/>
              <a:gd name="T53" fmla="*/ 1612886 h 193675"/>
              <a:gd name="T54" fmla="*/ 25607170 w 1476375"/>
              <a:gd name="T55" fmla="*/ 1253789 h 193675"/>
              <a:gd name="T56" fmla="*/ 23578392 w 1476375"/>
              <a:gd name="T57" fmla="*/ 45325 h 193675"/>
              <a:gd name="T58" fmla="*/ 23446424 w 1476375"/>
              <a:gd name="T59" fmla="*/ 0 h 193675"/>
              <a:gd name="T60" fmla="*/ 23311811 w 1476375"/>
              <a:gd name="T61" fmla="*/ 8970 h 193675"/>
              <a:gd name="T62" fmla="*/ 23190488 w 1476375"/>
              <a:gd name="T63" fmla="*/ 68344 h 193675"/>
              <a:gd name="T64" fmla="*/ 23098030 w 1476375"/>
              <a:gd name="T65" fmla="*/ 174235 h 193675"/>
              <a:gd name="T66" fmla="*/ 23052227 w 1476375"/>
              <a:gd name="T67" fmla="*/ 309825 h 193675"/>
              <a:gd name="T68" fmla="*/ 23061272 w 1476375"/>
              <a:gd name="T69" fmla="*/ 447461 h 193675"/>
              <a:gd name="T70" fmla="*/ 23120110 w 1476375"/>
              <a:gd name="T71" fmla="*/ 571538 h 193675"/>
              <a:gd name="T72" fmla="*/ 23224344 w 1476375"/>
              <a:gd name="T73" fmla="*/ 666826 h 193675"/>
              <a:gd name="T74" fmla="*/ 24209858 w 1476375"/>
              <a:gd name="T75" fmla="*/ 1253789 h 193675"/>
              <a:gd name="T76" fmla="*/ 21163059 w 1476375"/>
              <a:gd name="T77" fmla="*/ 1253789 h 193675"/>
              <a:gd name="T78" fmla="*/ 21163059 w 1476375"/>
              <a:gd name="T79" fmla="*/ 1971957 h 193675"/>
              <a:gd name="T80" fmla="*/ 24209858 w 1476375"/>
              <a:gd name="T81" fmla="*/ 1971957 h 193675"/>
              <a:gd name="T82" fmla="*/ 23224344 w 1476375"/>
              <a:gd name="T83" fmla="*/ 2558925 h 193675"/>
              <a:gd name="T84" fmla="*/ 23120110 w 1476375"/>
              <a:gd name="T85" fmla="*/ 2654462 h 193675"/>
              <a:gd name="T86" fmla="*/ 23061272 w 1476375"/>
              <a:gd name="T87" fmla="*/ 2778522 h 193675"/>
              <a:gd name="T88" fmla="*/ 23052227 w 1476375"/>
              <a:gd name="T89" fmla="*/ 2916172 h 193675"/>
              <a:gd name="T90" fmla="*/ 23098030 w 1476375"/>
              <a:gd name="T91" fmla="*/ 3051520 h 193675"/>
              <a:gd name="T92" fmla="*/ 23190488 w 1476375"/>
              <a:gd name="T93" fmla="*/ 3157633 h 193675"/>
              <a:gd name="T94" fmla="*/ 23311811 w 1476375"/>
              <a:gd name="T95" fmla="*/ 3217045 h 193675"/>
              <a:gd name="T96" fmla="*/ 23446424 w 1476375"/>
              <a:gd name="T97" fmla="*/ 3226005 h 193675"/>
              <a:gd name="T98" fmla="*/ 23578392 w 1476375"/>
              <a:gd name="T99" fmla="*/ 3180431 h 193675"/>
              <a:gd name="T100" fmla="*/ 25607170 w 1476375"/>
              <a:gd name="T101" fmla="*/ 1971957 h 193675"/>
              <a:gd name="T102" fmla="*/ 26210242 w 1476375"/>
              <a:gd name="T103" fmla="*/ 1612886 h 1936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76375"/>
              <a:gd name="T157" fmla="*/ 0 h 193675"/>
              <a:gd name="T158" fmla="*/ 1476375 w 1476375"/>
              <a:gd name="T159" fmla="*/ 193675 h 19367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76375" h="193675">
                <a:moveTo>
                  <a:pt x="284226" y="104228"/>
                </a:moveTo>
                <a:lnTo>
                  <a:pt x="250266" y="84416"/>
                </a:lnTo>
                <a:lnTo>
                  <a:pt x="136004" y="17741"/>
                </a:lnTo>
                <a:lnTo>
                  <a:pt x="128587" y="15240"/>
                </a:lnTo>
                <a:lnTo>
                  <a:pt x="121005" y="15735"/>
                </a:lnTo>
                <a:lnTo>
                  <a:pt x="114173" y="19011"/>
                </a:lnTo>
                <a:lnTo>
                  <a:pt x="108953" y="24853"/>
                </a:lnTo>
                <a:lnTo>
                  <a:pt x="106387" y="32334"/>
                </a:lnTo>
                <a:lnTo>
                  <a:pt x="106895" y="39928"/>
                </a:lnTo>
                <a:lnTo>
                  <a:pt x="110210" y="46774"/>
                </a:lnTo>
                <a:lnTo>
                  <a:pt x="116078" y="52031"/>
                </a:lnTo>
                <a:lnTo>
                  <a:pt x="171577" y="84416"/>
                </a:lnTo>
                <a:lnTo>
                  <a:pt x="0" y="84416"/>
                </a:lnTo>
                <a:lnTo>
                  <a:pt x="0" y="124040"/>
                </a:lnTo>
                <a:lnTo>
                  <a:pt x="171577" y="124040"/>
                </a:lnTo>
                <a:lnTo>
                  <a:pt x="116078" y="156425"/>
                </a:lnTo>
                <a:lnTo>
                  <a:pt x="110210" y="161696"/>
                </a:lnTo>
                <a:lnTo>
                  <a:pt x="106895" y="168541"/>
                </a:lnTo>
                <a:lnTo>
                  <a:pt x="106387" y="176136"/>
                </a:lnTo>
                <a:lnTo>
                  <a:pt x="108953" y="183603"/>
                </a:lnTo>
                <a:lnTo>
                  <a:pt x="114173" y="189458"/>
                </a:lnTo>
                <a:lnTo>
                  <a:pt x="121005" y="192735"/>
                </a:lnTo>
                <a:lnTo>
                  <a:pt x="128587" y="193230"/>
                </a:lnTo>
                <a:lnTo>
                  <a:pt x="136004" y="190715"/>
                </a:lnTo>
                <a:lnTo>
                  <a:pt x="250266" y="124040"/>
                </a:lnTo>
                <a:lnTo>
                  <a:pt x="284226" y="104228"/>
                </a:lnTo>
                <a:close/>
              </a:path>
              <a:path w="1476375" h="193675">
                <a:moveTo>
                  <a:pt x="1475994" y="88988"/>
                </a:moveTo>
                <a:lnTo>
                  <a:pt x="1442034" y="69176"/>
                </a:lnTo>
                <a:lnTo>
                  <a:pt x="1327785" y="2501"/>
                </a:lnTo>
                <a:lnTo>
                  <a:pt x="1320355" y="0"/>
                </a:lnTo>
                <a:lnTo>
                  <a:pt x="1312773" y="495"/>
                </a:lnTo>
                <a:lnTo>
                  <a:pt x="1305941" y="3771"/>
                </a:lnTo>
                <a:lnTo>
                  <a:pt x="1300734" y="9613"/>
                </a:lnTo>
                <a:lnTo>
                  <a:pt x="1298155" y="17094"/>
                </a:lnTo>
                <a:lnTo>
                  <a:pt x="1298663" y="24688"/>
                </a:lnTo>
                <a:lnTo>
                  <a:pt x="1301978" y="31534"/>
                </a:lnTo>
                <a:lnTo>
                  <a:pt x="1307846" y="36791"/>
                </a:lnTo>
                <a:lnTo>
                  <a:pt x="1363345" y="69176"/>
                </a:lnTo>
                <a:lnTo>
                  <a:pt x="1191768" y="69176"/>
                </a:lnTo>
                <a:lnTo>
                  <a:pt x="1191768" y="108800"/>
                </a:lnTo>
                <a:lnTo>
                  <a:pt x="1363345" y="108800"/>
                </a:lnTo>
                <a:lnTo>
                  <a:pt x="1307846" y="141185"/>
                </a:lnTo>
                <a:lnTo>
                  <a:pt x="1301978" y="146456"/>
                </a:lnTo>
                <a:lnTo>
                  <a:pt x="1298663" y="153301"/>
                </a:lnTo>
                <a:lnTo>
                  <a:pt x="1298155" y="160896"/>
                </a:lnTo>
                <a:lnTo>
                  <a:pt x="1300734" y="168363"/>
                </a:lnTo>
                <a:lnTo>
                  <a:pt x="1305941" y="174218"/>
                </a:lnTo>
                <a:lnTo>
                  <a:pt x="1312773" y="177495"/>
                </a:lnTo>
                <a:lnTo>
                  <a:pt x="1320355" y="177990"/>
                </a:lnTo>
                <a:lnTo>
                  <a:pt x="1327785" y="175475"/>
                </a:lnTo>
                <a:lnTo>
                  <a:pt x="1442034" y="108800"/>
                </a:lnTo>
                <a:lnTo>
                  <a:pt x="1475994" y="88988"/>
                </a:lnTo>
                <a:close/>
              </a:path>
            </a:pathLst>
          </a:custGeom>
          <a:solidFill>
            <a:srgbClr val="52CFB4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78858" name="object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0563" y="1658938"/>
            <a:ext cx="5032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859" name="object 11"/>
          <p:cNvGrpSpPr>
            <a:grpSpLocks/>
          </p:cNvGrpSpPr>
          <p:nvPr/>
        </p:nvGrpSpPr>
        <p:grpSpPr bwMode="auto">
          <a:xfrm>
            <a:off x="3162300" y="5211763"/>
            <a:ext cx="5010150" cy="1160462"/>
            <a:chOff x="2371344" y="3913632"/>
            <a:chExt cx="3758565" cy="871855"/>
          </a:xfrm>
        </p:grpSpPr>
        <p:sp>
          <p:nvSpPr>
            <p:cNvPr id="78886" name="object 12"/>
            <p:cNvSpPr>
              <a:spLocks/>
            </p:cNvSpPr>
            <p:nvPr/>
          </p:nvSpPr>
          <p:spPr bwMode="auto">
            <a:xfrm>
              <a:off x="2371344" y="3913632"/>
              <a:ext cx="3758565" cy="871855"/>
            </a:xfrm>
            <a:custGeom>
              <a:avLst/>
              <a:gdLst>
                <a:gd name="T0" fmla="*/ 3758183 w 3758565"/>
                <a:gd name="T1" fmla="*/ 0 h 871854"/>
                <a:gd name="T2" fmla="*/ 0 w 3758565"/>
                <a:gd name="T3" fmla="*/ 0 h 871854"/>
                <a:gd name="T4" fmla="*/ 0 w 3758565"/>
                <a:gd name="T5" fmla="*/ 871738 h 871854"/>
                <a:gd name="T6" fmla="*/ 3758183 w 3758565"/>
                <a:gd name="T7" fmla="*/ 871738 h 871854"/>
                <a:gd name="T8" fmla="*/ 3758183 w 3758565"/>
                <a:gd name="T9" fmla="*/ 0 h 8718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58565"/>
                <a:gd name="T16" fmla="*/ 0 h 871854"/>
                <a:gd name="T17" fmla="*/ 3758565 w 3758565"/>
                <a:gd name="T18" fmla="*/ 871854 h 8718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58565" h="871854">
                  <a:moveTo>
                    <a:pt x="3758183" y="0"/>
                  </a:moveTo>
                  <a:lnTo>
                    <a:pt x="0" y="0"/>
                  </a:lnTo>
                  <a:lnTo>
                    <a:pt x="0" y="871728"/>
                  </a:lnTo>
                  <a:lnTo>
                    <a:pt x="3758183" y="871728"/>
                  </a:lnTo>
                  <a:lnTo>
                    <a:pt x="3758183" y="0"/>
                  </a:lnTo>
                  <a:close/>
                </a:path>
              </a:pathLst>
            </a:custGeom>
            <a:solidFill>
              <a:srgbClr val="1F487C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78887" name="object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35352" y="4053840"/>
              <a:ext cx="243840" cy="240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8860" name="object 14"/>
          <p:cNvGrpSpPr>
            <a:grpSpLocks/>
          </p:cNvGrpSpPr>
          <p:nvPr/>
        </p:nvGrpSpPr>
        <p:grpSpPr bwMode="auto">
          <a:xfrm>
            <a:off x="8266113" y="5202238"/>
            <a:ext cx="3727450" cy="1160462"/>
            <a:chOff x="6199632" y="3913632"/>
            <a:chExt cx="2795270" cy="871855"/>
          </a:xfrm>
        </p:grpSpPr>
        <p:sp>
          <p:nvSpPr>
            <p:cNvPr id="78884" name="object 15"/>
            <p:cNvSpPr>
              <a:spLocks/>
            </p:cNvSpPr>
            <p:nvPr/>
          </p:nvSpPr>
          <p:spPr bwMode="auto">
            <a:xfrm>
              <a:off x="6199632" y="3913632"/>
              <a:ext cx="2795270" cy="871855"/>
            </a:xfrm>
            <a:custGeom>
              <a:avLst/>
              <a:gdLst>
                <a:gd name="T0" fmla="*/ 2795016 w 2795270"/>
                <a:gd name="T1" fmla="*/ 0 h 871854"/>
                <a:gd name="T2" fmla="*/ 0 w 2795270"/>
                <a:gd name="T3" fmla="*/ 0 h 871854"/>
                <a:gd name="T4" fmla="*/ 0 w 2795270"/>
                <a:gd name="T5" fmla="*/ 871738 h 871854"/>
                <a:gd name="T6" fmla="*/ 2795016 w 2795270"/>
                <a:gd name="T7" fmla="*/ 871738 h 871854"/>
                <a:gd name="T8" fmla="*/ 2795016 w 2795270"/>
                <a:gd name="T9" fmla="*/ 0 h 8718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5270"/>
                <a:gd name="T16" fmla="*/ 0 h 871854"/>
                <a:gd name="T17" fmla="*/ 2795270 w 2795270"/>
                <a:gd name="T18" fmla="*/ 871854 h 8718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5270" h="871854">
                  <a:moveTo>
                    <a:pt x="2795016" y="0"/>
                  </a:moveTo>
                  <a:lnTo>
                    <a:pt x="0" y="0"/>
                  </a:lnTo>
                  <a:lnTo>
                    <a:pt x="0" y="871728"/>
                  </a:lnTo>
                  <a:lnTo>
                    <a:pt x="2795016" y="871728"/>
                  </a:lnTo>
                  <a:lnTo>
                    <a:pt x="2795016" y="0"/>
                  </a:lnTo>
                  <a:close/>
                </a:path>
              </a:pathLst>
            </a:custGeom>
            <a:solidFill>
              <a:srgbClr val="1F487C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78885" name="object 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69736" y="4056888"/>
              <a:ext cx="243839" cy="240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8861" name="object 17"/>
          <p:cNvGrpSpPr>
            <a:grpSpLocks/>
          </p:cNvGrpSpPr>
          <p:nvPr/>
        </p:nvGrpSpPr>
        <p:grpSpPr bwMode="auto">
          <a:xfrm>
            <a:off x="176213" y="5211763"/>
            <a:ext cx="2832100" cy="1160462"/>
            <a:chOff x="131063" y="3913632"/>
            <a:chExt cx="2124710" cy="871855"/>
          </a:xfrm>
        </p:grpSpPr>
        <p:sp>
          <p:nvSpPr>
            <p:cNvPr id="78882" name="object 18"/>
            <p:cNvSpPr>
              <a:spLocks/>
            </p:cNvSpPr>
            <p:nvPr/>
          </p:nvSpPr>
          <p:spPr bwMode="auto">
            <a:xfrm>
              <a:off x="131063" y="3913632"/>
              <a:ext cx="2124710" cy="871855"/>
            </a:xfrm>
            <a:custGeom>
              <a:avLst/>
              <a:gdLst>
                <a:gd name="T0" fmla="*/ 2124456 w 2124710"/>
                <a:gd name="T1" fmla="*/ 0 h 871854"/>
                <a:gd name="T2" fmla="*/ 0 w 2124710"/>
                <a:gd name="T3" fmla="*/ 0 h 871854"/>
                <a:gd name="T4" fmla="*/ 0 w 2124710"/>
                <a:gd name="T5" fmla="*/ 871738 h 871854"/>
                <a:gd name="T6" fmla="*/ 2124456 w 2124710"/>
                <a:gd name="T7" fmla="*/ 871738 h 871854"/>
                <a:gd name="T8" fmla="*/ 2124456 w 2124710"/>
                <a:gd name="T9" fmla="*/ 0 h 8718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4710"/>
                <a:gd name="T16" fmla="*/ 0 h 871854"/>
                <a:gd name="T17" fmla="*/ 2124710 w 2124710"/>
                <a:gd name="T18" fmla="*/ 871854 h 8718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4710" h="871854">
                  <a:moveTo>
                    <a:pt x="2124456" y="0"/>
                  </a:moveTo>
                  <a:lnTo>
                    <a:pt x="0" y="0"/>
                  </a:lnTo>
                  <a:lnTo>
                    <a:pt x="0" y="871728"/>
                  </a:lnTo>
                  <a:lnTo>
                    <a:pt x="2124456" y="871728"/>
                  </a:lnTo>
                  <a:lnTo>
                    <a:pt x="2124456" y="0"/>
                  </a:lnTo>
                  <a:close/>
                </a:path>
              </a:pathLst>
            </a:custGeom>
            <a:solidFill>
              <a:srgbClr val="1F487C">
                <a:alpha val="79999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pic>
          <p:nvPicPr>
            <p:cNvPr id="78883" name="object 1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5927" y="4044696"/>
              <a:ext cx="243840" cy="240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862" name="object 20"/>
          <p:cNvSpPr txBox="1">
            <a:spLocks noChangeArrowheads="1"/>
          </p:cNvSpPr>
          <p:nvPr/>
        </p:nvSpPr>
        <p:spPr bwMode="auto">
          <a:xfrm>
            <a:off x="342900" y="5400675"/>
            <a:ext cx="1285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925" rIns="0" bIns="0">
            <a:spAutoFit/>
          </a:bodyPr>
          <a:lstStyle/>
          <a:p>
            <a:pPr defTabSz="1219200">
              <a:spcBef>
                <a:spcPts val="138"/>
              </a:spcBef>
            </a:pPr>
            <a:r>
              <a:rPr lang="ru-RU" sz="1600">
                <a:solidFill>
                  <a:srgbClr val="FFFFFF"/>
                </a:solidFill>
                <a:cs typeface="DejaVu Sans"/>
              </a:rPr>
              <a:t>1</a:t>
            </a:r>
            <a:endParaRPr lang="ru-RU" sz="160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78863" name="object 21"/>
          <p:cNvSpPr txBox="1">
            <a:spLocks noChangeArrowheads="1"/>
          </p:cNvSpPr>
          <p:nvPr/>
        </p:nvSpPr>
        <p:spPr bwMode="auto">
          <a:xfrm>
            <a:off x="687388" y="5213350"/>
            <a:ext cx="2087562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925" rIns="0" bIns="0">
            <a:spAutoFit/>
          </a:bodyPr>
          <a:lstStyle/>
          <a:p>
            <a:pPr defTabSz="1219200">
              <a:spcBef>
                <a:spcPts val="138"/>
              </a:spcBef>
            </a:pPr>
            <a:r>
              <a:rPr lang="ru-RU" sz="1000">
                <a:solidFill>
                  <a:srgbClr val="FFFFFF"/>
                </a:solidFill>
                <a:cs typeface="DejaVu Sans"/>
              </a:rPr>
              <a:t>Для участия в дистанционном электронном голосовании участник ДЭГ обращается</a:t>
            </a:r>
            <a:endParaRPr lang="ru-RU" sz="1000">
              <a:solidFill>
                <a:srgbClr val="000000"/>
              </a:solidFill>
              <a:cs typeface="DejaVu Sans"/>
            </a:endParaRPr>
          </a:p>
          <a:p>
            <a:pPr defTabSz="1219200"/>
            <a:r>
              <a:rPr lang="ru-RU" sz="1000">
                <a:solidFill>
                  <a:srgbClr val="FFFFFF"/>
                </a:solidFill>
                <a:cs typeface="DejaVu Sans"/>
              </a:rPr>
              <a:t>на специальный портал в сети Интернет и проходит процедуры идентификации и аутентификации</a:t>
            </a:r>
            <a:endParaRPr lang="ru-RU" sz="100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78864" name="object 22"/>
          <p:cNvSpPr txBox="1">
            <a:spLocks noChangeArrowheads="1"/>
          </p:cNvSpPr>
          <p:nvPr/>
        </p:nvSpPr>
        <p:spPr bwMode="auto">
          <a:xfrm>
            <a:off x="3352800" y="5399088"/>
            <a:ext cx="1317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925" rIns="0" bIns="0">
            <a:spAutoFit/>
          </a:bodyPr>
          <a:lstStyle/>
          <a:p>
            <a:pPr defTabSz="1219200">
              <a:spcBef>
                <a:spcPts val="138"/>
              </a:spcBef>
            </a:pPr>
            <a:r>
              <a:rPr lang="ru-RU" sz="1600">
                <a:solidFill>
                  <a:srgbClr val="FFFFFF"/>
                </a:solidFill>
                <a:cs typeface="DejaVu Sans"/>
              </a:rPr>
              <a:t>2</a:t>
            </a:r>
            <a:endParaRPr lang="ru-RU" sz="160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78865" name="object 23"/>
          <p:cNvSpPr txBox="1">
            <a:spLocks noChangeArrowheads="1"/>
          </p:cNvSpPr>
          <p:nvPr/>
        </p:nvSpPr>
        <p:spPr bwMode="auto">
          <a:xfrm>
            <a:off x="3687763" y="5208588"/>
            <a:ext cx="44354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5233" rIns="0" bIns="0">
            <a:spAutoFit/>
          </a:bodyPr>
          <a:lstStyle/>
          <a:p>
            <a:pPr defTabSz="1219200">
              <a:lnSpc>
                <a:spcPct val="104000"/>
              </a:lnSpc>
              <a:spcBef>
                <a:spcPts val="113"/>
              </a:spcBef>
            </a:pPr>
            <a:r>
              <a:rPr lang="ru-RU" sz="1000">
                <a:solidFill>
                  <a:srgbClr val="FFFFFF"/>
                </a:solidFill>
                <a:cs typeface="DejaVu Sans"/>
              </a:rPr>
              <a:t>После перехода на экранную форму для участия в дистанционном электронном голосовании участнику ДЭГ необходимо подтвердить свою личность с использованием кода подтверждения. Указанный код подтверждения формируется по запросу участника ДЭГ средствами ПТК ДЭГ и направляется посредством смс-сообщения на указанный в подтвержденной учетной записи пользователя ЕПГУ номер мобильного телефона</a:t>
            </a:r>
            <a:endParaRPr lang="ru-RU" sz="100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78866" name="object 24"/>
          <p:cNvSpPr txBox="1">
            <a:spLocks noChangeArrowheads="1"/>
          </p:cNvSpPr>
          <p:nvPr/>
        </p:nvSpPr>
        <p:spPr bwMode="auto">
          <a:xfrm>
            <a:off x="8464550" y="5413375"/>
            <a:ext cx="1317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925" rIns="0" bIns="0">
            <a:spAutoFit/>
          </a:bodyPr>
          <a:lstStyle/>
          <a:p>
            <a:pPr defTabSz="1219200">
              <a:spcBef>
                <a:spcPts val="138"/>
              </a:spcBef>
            </a:pPr>
            <a:r>
              <a:rPr lang="ru-RU" sz="1600">
                <a:solidFill>
                  <a:srgbClr val="FFFFFF"/>
                </a:solidFill>
                <a:cs typeface="DejaVu Sans"/>
              </a:rPr>
              <a:t>3</a:t>
            </a:r>
            <a:endParaRPr lang="ru-RU" sz="160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78867" name="object 25"/>
          <p:cNvSpPr txBox="1">
            <a:spLocks noChangeArrowheads="1"/>
          </p:cNvSpPr>
          <p:nvPr/>
        </p:nvSpPr>
        <p:spPr bwMode="auto">
          <a:xfrm>
            <a:off x="8780463" y="5256213"/>
            <a:ext cx="3124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5233" rIns="0" bIns="0">
            <a:spAutoFit/>
          </a:bodyPr>
          <a:lstStyle/>
          <a:p>
            <a:pPr defTabSz="1219200">
              <a:lnSpc>
                <a:spcPct val="104000"/>
              </a:lnSpc>
              <a:spcBef>
                <a:spcPts val="113"/>
              </a:spcBef>
            </a:pPr>
            <a:r>
              <a:rPr lang="ru-RU" sz="1000">
                <a:solidFill>
                  <a:srgbClr val="FFFFFF"/>
                </a:solidFill>
                <a:cs typeface="DejaVu Sans"/>
              </a:rPr>
              <a:t>При получении доступа к ДЭГ участнику ДЭГ обеспечивается возможность ознакомиться с информационными материалами и информацией о порядке заполнения бюллетеня (бюллетеней) ,без подтверждения факта ознакомления с которыми невозможен переход к процедуре голосования</a:t>
            </a:r>
            <a:endParaRPr lang="ru-RU" sz="100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78868" name="object 26"/>
          <p:cNvSpPr txBox="1">
            <a:spLocks noChangeArrowheads="1"/>
          </p:cNvSpPr>
          <p:nvPr/>
        </p:nvSpPr>
        <p:spPr bwMode="auto">
          <a:xfrm>
            <a:off x="3689350" y="2566988"/>
            <a:ext cx="4386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8618" rIns="0" bIns="0">
            <a:spAutoFit/>
          </a:bodyPr>
          <a:lstStyle/>
          <a:p>
            <a:pPr defTabSz="1219200">
              <a:spcBef>
                <a:spcPts val="150"/>
              </a:spcBef>
              <a:tabLst>
                <a:tab pos="4165600" algn="l"/>
              </a:tabLst>
            </a:pPr>
            <a:r>
              <a:rPr lang="ru-RU" sz="4100" b="1" baseline="1000">
                <a:solidFill>
                  <a:srgbClr val="A6A6A6"/>
                </a:solidFill>
                <a:cs typeface="DejaVu Sans"/>
              </a:rPr>
              <a:t>1	</a:t>
            </a:r>
            <a:r>
              <a:rPr lang="ru-RU" sz="2800" b="1">
                <a:solidFill>
                  <a:srgbClr val="A6A6A6"/>
                </a:solidFill>
                <a:cs typeface="DejaVu Sans"/>
              </a:rPr>
              <a:t>2</a:t>
            </a:r>
            <a:endParaRPr lang="ru-RU" sz="280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78869" name="object 27"/>
          <p:cNvSpPr txBox="1">
            <a:spLocks noChangeArrowheads="1"/>
          </p:cNvSpPr>
          <p:nvPr/>
        </p:nvSpPr>
        <p:spPr bwMode="auto">
          <a:xfrm>
            <a:off x="10320338" y="2568575"/>
            <a:ext cx="2190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9464" rIns="0" bIns="0">
            <a:spAutoFit/>
          </a:bodyPr>
          <a:lstStyle/>
          <a:p>
            <a:pPr defTabSz="1219200">
              <a:spcBef>
                <a:spcPts val="150"/>
              </a:spcBef>
            </a:pPr>
            <a:r>
              <a:rPr lang="ru-RU" sz="2800" b="1">
                <a:solidFill>
                  <a:srgbClr val="A6A6A6"/>
                </a:solidFill>
                <a:cs typeface="DejaVu Sans"/>
              </a:rPr>
              <a:t>3</a:t>
            </a:r>
            <a:endParaRPr lang="ru-RU" sz="2800">
              <a:solidFill>
                <a:srgbClr val="000000"/>
              </a:solidFill>
              <a:cs typeface="DejaVu Sans"/>
            </a:endParaRPr>
          </a:p>
        </p:txBody>
      </p:sp>
      <p:pic>
        <p:nvPicPr>
          <p:cNvPr id="78870" name="object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3138" y="3162300"/>
            <a:ext cx="117475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71" name="object 29"/>
          <p:cNvSpPr txBox="1">
            <a:spLocks noChangeArrowheads="1"/>
          </p:cNvSpPr>
          <p:nvPr/>
        </p:nvSpPr>
        <p:spPr bwMode="auto">
          <a:xfrm>
            <a:off x="7659688" y="3497263"/>
            <a:ext cx="59690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9464" rIns="0" bIns="0">
            <a:spAutoFit/>
          </a:bodyPr>
          <a:lstStyle/>
          <a:p>
            <a:pPr defTabSz="1219200">
              <a:spcBef>
                <a:spcPts val="150"/>
              </a:spcBef>
            </a:pPr>
            <a:r>
              <a:rPr lang="ru-RU" sz="2000" b="1">
                <a:solidFill>
                  <a:srgbClr val="FFFFFF"/>
                </a:solidFill>
                <a:cs typeface="DejaVu Sans"/>
              </a:rPr>
              <a:t>СМС</a:t>
            </a:r>
            <a:endParaRPr lang="ru-RU" sz="2000">
              <a:solidFill>
                <a:srgbClr val="000000"/>
              </a:solidFill>
              <a:cs typeface="DejaVu Sans"/>
            </a:endParaRPr>
          </a:p>
        </p:txBody>
      </p:sp>
      <p:pic>
        <p:nvPicPr>
          <p:cNvPr id="78872" name="object 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63" y="3128963"/>
            <a:ext cx="8159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8873" name="object 31"/>
          <p:cNvGrpSpPr>
            <a:grpSpLocks/>
          </p:cNvGrpSpPr>
          <p:nvPr/>
        </p:nvGrpSpPr>
        <p:grpSpPr bwMode="auto">
          <a:xfrm>
            <a:off x="8932863" y="3057525"/>
            <a:ext cx="2878137" cy="1319213"/>
            <a:chOff x="6699504" y="2295144"/>
            <a:chExt cx="2158365" cy="990600"/>
          </a:xfrm>
        </p:grpSpPr>
        <p:pic>
          <p:nvPicPr>
            <p:cNvPr id="78880" name="object 3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872984" y="2295144"/>
              <a:ext cx="984503" cy="984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81" name="object 3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699504" y="2301240"/>
              <a:ext cx="987551" cy="984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8874" name="object 3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78363" y="2687638"/>
            <a:ext cx="2084387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75" name="object 35"/>
          <p:cNvSpPr txBox="1">
            <a:spLocks noChangeArrowheads="1"/>
          </p:cNvSpPr>
          <p:nvPr/>
        </p:nvSpPr>
        <p:spPr bwMode="auto">
          <a:xfrm>
            <a:off x="5067300" y="3475038"/>
            <a:ext cx="13192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925" rIns="0" bIns="0">
            <a:spAutoFit/>
          </a:bodyPr>
          <a:lstStyle/>
          <a:p>
            <a:pPr defTabSz="1219200">
              <a:spcBef>
                <a:spcPts val="138"/>
              </a:spcBef>
            </a:pPr>
            <a:r>
              <a:rPr lang="ru-RU" sz="1400" b="1">
                <a:solidFill>
                  <a:srgbClr val="1F487C"/>
                </a:solidFill>
                <a:cs typeface="DejaVu Sans"/>
              </a:rPr>
              <a:t>vybory.gov.ru</a:t>
            </a:r>
            <a:endParaRPr lang="ru-RU" sz="1400">
              <a:solidFill>
                <a:srgbClr val="000000"/>
              </a:solidFill>
              <a:cs typeface="DejaVu Sans"/>
            </a:endParaRPr>
          </a:p>
        </p:txBody>
      </p:sp>
      <p:pic>
        <p:nvPicPr>
          <p:cNvPr id="78876" name="object 3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2088" y="1341438"/>
            <a:ext cx="28321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77" name="object 37"/>
          <p:cNvSpPr txBox="1">
            <a:spLocks noChangeArrowheads="1"/>
          </p:cNvSpPr>
          <p:nvPr/>
        </p:nvSpPr>
        <p:spPr bwMode="auto">
          <a:xfrm>
            <a:off x="3190875" y="4541838"/>
            <a:ext cx="8569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6925" rIns="0" bIns="0">
            <a:spAutoFit/>
          </a:bodyPr>
          <a:lstStyle/>
          <a:p>
            <a:pPr defTabSz="1219200">
              <a:spcBef>
                <a:spcPts val="138"/>
              </a:spcBef>
            </a:pPr>
            <a:r>
              <a:rPr lang="ru-RU" sz="1200">
                <a:solidFill>
                  <a:srgbClr val="1F487C"/>
                </a:solidFill>
                <a:cs typeface="DejaVu Sans"/>
              </a:rPr>
              <a:t>* </a:t>
            </a:r>
            <a:r>
              <a:rPr lang="ru-RU" sz="1000">
                <a:solidFill>
                  <a:srgbClr val="1F487C"/>
                </a:solidFill>
                <a:cs typeface="DejaVu Sans"/>
              </a:rPr>
              <a:t>Участник ДЭГ подтверждает факт ознакомления с порядком заполнения бюллетеня и осуществляет переход к процедуре голосования.</a:t>
            </a:r>
            <a:endParaRPr lang="ru-RU" sz="1000">
              <a:solidFill>
                <a:srgbClr val="000000"/>
              </a:solidFill>
              <a:cs typeface="DejaVu Sans"/>
            </a:endParaRPr>
          </a:p>
          <a:p>
            <a:pPr defTabSz="1219200"/>
            <a:r>
              <a:rPr lang="ru-RU" sz="1000">
                <a:solidFill>
                  <a:srgbClr val="1F487C"/>
                </a:solidFill>
                <a:cs typeface="DejaVu Sans"/>
              </a:rPr>
              <a:t>Без подтверждения факта ознакомления с порядком заполнения бюллетеня переход к процедуре голосования не осуществляется.</a:t>
            </a:r>
            <a:endParaRPr lang="ru-RU" sz="100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78878" name="object 38"/>
          <p:cNvSpPr txBox="1">
            <a:spLocks noChangeArrowheads="1"/>
          </p:cNvSpPr>
          <p:nvPr/>
        </p:nvSpPr>
        <p:spPr bwMode="auto">
          <a:xfrm>
            <a:off x="6684963" y="2847975"/>
            <a:ext cx="115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9464" rIns="0" bIns="0">
            <a:spAutoFit/>
          </a:bodyPr>
          <a:lstStyle/>
          <a:p>
            <a:pPr defTabSz="1219200">
              <a:spcBef>
                <a:spcPts val="150"/>
              </a:spcBef>
            </a:pPr>
            <a:r>
              <a:rPr lang="ru-RU" sz="2000" b="1">
                <a:solidFill>
                  <a:srgbClr val="1F487C"/>
                </a:solidFill>
                <a:cs typeface="DejaVu Sans"/>
              </a:rPr>
              <a:t>*</a:t>
            </a:r>
            <a:endParaRPr lang="ru-RU" sz="2000">
              <a:solidFill>
                <a:srgbClr val="000000"/>
              </a:solidFill>
              <a:cs typeface="DejaVu Sans"/>
            </a:endParaRPr>
          </a:p>
        </p:txBody>
      </p:sp>
      <p:sp>
        <p:nvSpPr>
          <p:cNvPr id="78879" name="Rectangle 45"/>
          <p:cNvSpPr>
            <a:spLocks noChangeArrowheads="1"/>
          </p:cNvSpPr>
          <p:nvPr/>
        </p:nvSpPr>
        <p:spPr bwMode="auto">
          <a:xfrm>
            <a:off x="263525" y="260350"/>
            <a:ext cx="4046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74593"/>
                </a:solidFill>
                <a:latin typeface="DejaVu Sans"/>
                <a:cs typeface="DejaVu Sans"/>
              </a:rPr>
              <a:t>ГОЛОСОВАНИЕ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9425" y="260350"/>
            <a:ext cx="11255375" cy="752475"/>
          </a:xfrm>
        </p:spPr>
        <p:txBody>
          <a:bodyPr lIns="91440" tIns="45720" rIns="91440" bIns="45720" anchor="t"/>
          <a:lstStyle/>
          <a:p>
            <a:r>
              <a:rPr lang="ru-RU" sz="2200" b="1" smtClean="0">
                <a:solidFill>
                  <a:srgbClr val="074593"/>
                </a:solidFill>
                <a:latin typeface="DejaVu Sans"/>
                <a:cs typeface="Arial" charset="0"/>
              </a:rPr>
              <a:t>Процесс дистанционного электронного голосования на Портале ДЭГ. Шаг 1</a:t>
            </a: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4727575" y="1341438"/>
            <a:ext cx="90488" cy="1439862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875" name="TextBox 7"/>
          <p:cNvSpPr txBox="1">
            <a:spLocks noChangeArrowheads="1"/>
          </p:cNvSpPr>
          <p:nvPr/>
        </p:nvSpPr>
        <p:spPr bwMode="auto">
          <a:xfrm>
            <a:off x="982663" y="1268413"/>
            <a:ext cx="34591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latin typeface="Calibri" pitchFamily="34" charset="0"/>
                <a:cs typeface="DejaVu Sans"/>
              </a:rPr>
              <a:t>На главной странице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портала ДЭГ </a:t>
            </a:r>
          </a:p>
          <a:p>
            <a:pPr algn="r"/>
            <a:r>
              <a:rPr lang="ru-RU" sz="2000" b="1">
                <a:solidFill>
                  <a:srgbClr val="0000C4"/>
                </a:solidFill>
                <a:latin typeface="Calibri" pitchFamily="34" charset="0"/>
                <a:cs typeface="DejaVu Sans"/>
              </a:rPr>
              <a:t>(</a:t>
            </a:r>
            <a:r>
              <a:rPr lang="en-US" sz="2000" b="1">
                <a:solidFill>
                  <a:srgbClr val="0000C4"/>
                </a:solidFill>
                <a:latin typeface="Calibri" pitchFamily="34" charset="0"/>
                <a:cs typeface="DejaVu Sans"/>
              </a:rPr>
              <a:t>vybory.gov.ru</a:t>
            </a:r>
            <a:r>
              <a:rPr lang="ru-RU" sz="2000" b="1">
                <a:solidFill>
                  <a:srgbClr val="0000C4"/>
                </a:solidFill>
                <a:latin typeface="Calibri" pitchFamily="34" charset="0"/>
                <a:cs typeface="DejaVu Sans"/>
              </a:rPr>
              <a:t>)</a:t>
            </a:r>
            <a:r>
              <a:rPr lang="ru-RU" sz="2000">
                <a:latin typeface="Calibri" pitchFamily="34" charset="0"/>
                <a:cs typeface="DejaVu Sans"/>
              </a:rPr>
              <a:t> </a:t>
            </a:r>
          </a:p>
          <a:p>
            <a:pPr algn="r"/>
            <a:r>
              <a:rPr lang="ru-RU" sz="2000">
                <a:latin typeface="Calibri" pitchFamily="34" charset="0"/>
                <a:cs typeface="DejaVu Sans"/>
              </a:rPr>
              <a:t>нажмите на кнопку «Проголосовать»</a:t>
            </a:r>
          </a:p>
        </p:txBody>
      </p:sp>
      <p:pic>
        <p:nvPicPr>
          <p:cNvPr id="7987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738" y="1341438"/>
            <a:ext cx="6272212" cy="40957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</p:pic>
      <p:sp>
        <p:nvSpPr>
          <p:cNvPr id="79877" name="Rectangle 17"/>
          <p:cNvSpPr>
            <a:spLocks noChangeArrowheads="1"/>
          </p:cNvSpPr>
          <p:nvPr/>
        </p:nvSpPr>
        <p:spPr bwMode="auto">
          <a:xfrm>
            <a:off x="7967663" y="1700213"/>
            <a:ext cx="1812925" cy="122396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ru-RU">
              <a:latin typeface="Century Gothic" pitchFamily="34" charset="0"/>
              <a:cs typeface="DejaVu Sans"/>
            </a:endParaRPr>
          </a:p>
        </p:txBody>
      </p:sp>
      <p:sp>
        <p:nvSpPr>
          <p:cNvPr id="79878" name="Rectangle 20"/>
          <p:cNvSpPr>
            <a:spLocks noChangeArrowheads="1"/>
          </p:cNvSpPr>
          <p:nvPr/>
        </p:nvSpPr>
        <p:spPr bwMode="auto">
          <a:xfrm>
            <a:off x="7343775" y="4367213"/>
            <a:ext cx="2532063" cy="51752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00C4"/>
                </a:solidFill>
                <a:latin typeface="Century Gothic" pitchFamily="34" charset="0"/>
                <a:cs typeface="DejaVu Sans"/>
              </a:rPr>
              <a:t>   </a:t>
            </a:r>
            <a:r>
              <a:rPr lang="ru-RU" sz="1000" b="1">
                <a:latin typeface="Century Gothic" pitchFamily="34" charset="0"/>
                <a:cs typeface="DejaVu Sans"/>
              </a:rPr>
              <a:t>1         00         44        42</a:t>
            </a:r>
          </a:p>
          <a:p>
            <a:pPr algn="ctr"/>
            <a:r>
              <a:rPr lang="ru-RU" sz="1400">
                <a:latin typeface="Century Gothic" pitchFamily="34" charset="0"/>
                <a:cs typeface="DejaVu Sans"/>
              </a:rPr>
              <a:t>      </a:t>
            </a:r>
            <a:r>
              <a:rPr lang="ru-RU" sz="800">
                <a:latin typeface="Century Gothic" pitchFamily="34" charset="0"/>
                <a:cs typeface="DejaVu Sans"/>
              </a:rPr>
              <a:t>дни        часы       минуты   секунды</a:t>
            </a:r>
          </a:p>
        </p:txBody>
      </p:sp>
      <p:sp>
        <p:nvSpPr>
          <p:cNvPr id="19" name="Скругленный прямоугольник 18">
            <a:extLst/>
          </p:cNvPr>
          <p:cNvSpPr/>
          <p:nvPr/>
        </p:nvSpPr>
        <p:spPr>
          <a:xfrm>
            <a:off x="7481888" y="4841875"/>
            <a:ext cx="1292225" cy="43021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9880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2625" y="1628775"/>
            <a:ext cx="2908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1" name="Rectangle 18"/>
          <p:cNvSpPr>
            <a:spLocks noChangeArrowheads="1"/>
          </p:cNvSpPr>
          <p:nvPr/>
        </p:nvSpPr>
        <p:spPr bwMode="auto">
          <a:xfrm>
            <a:off x="6527800" y="2924175"/>
            <a:ext cx="4176713" cy="5254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0000C4"/>
              </a:solidFill>
              <a:latin typeface="Century Gothic" pitchFamily="34" charset="0"/>
              <a:cs typeface="DejaVu Sans"/>
            </a:endParaRPr>
          </a:p>
        </p:txBody>
      </p:sp>
    </p:spTree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Зеленый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  <a:fontScheme name="Ион">
    <a:maj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Ион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7000"/>
              <a:hueMod val="88000"/>
              <a:satMod val="130000"/>
              <a:lumMod val="124000"/>
            </a:schemeClr>
          </a:gs>
          <a:gs pos="100000">
            <a:schemeClr val="phClr">
              <a:tint val="96000"/>
              <a:shade val="88000"/>
              <a:hueMod val="108000"/>
              <a:satMod val="164000"/>
              <a:lumMod val="7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108000"/>
              <a:satMod val="164000"/>
              <a:lumMod val="74000"/>
            </a:schemeClr>
            <a:schemeClr val="phClr">
              <a:tint val="96000"/>
              <a:hueMod val="88000"/>
              <a:satMod val="140000"/>
              <a:lumMod val="132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Мои Шрифты">
    <a:majorFont>
      <a:latin typeface="HelveticaNeueCyr"/>
      <a:ea typeface=""/>
      <a:cs typeface=""/>
    </a:majorFont>
    <a:minorFont>
      <a:latin typeface="Roboto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Мои Шрифты">
    <a:majorFont>
      <a:latin typeface="HelveticaNeueCyr"/>
      <a:ea typeface=""/>
      <a:cs typeface=""/>
    </a:majorFont>
    <a:minorFont>
      <a:latin typeface="Roboto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Мои Шрифты">
    <a:majorFont>
      <a:latin typeface="HelveticaNeueCyr"/>
      <a:ea typeface=""/>
      <a:cs typeface=""/>
    </a:majorFont>
    <a:minorFont>
      <a:latin typeface="Roboto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6226</TotalTime>
  <Words>1626</Words>
  <Application>Microsoft Office PowerPoint</Application>
  <PresentationFormat>Произвольный</PresentationFormat>
  <Paragraphs>381</Paragraphs>
  <Slides>27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Office Theme</vt:lpstr>
      <vt:lpstr>Office Theme</vt:lpstr>
      <vt:lpstr>Office Theme</vt:lpstr>
      <vt:lpstr>Office Theme</vt:lpstr>
      <vt:lpstr>Office Theme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Процесс дистанционного электронного голосования на Портале ДЭГ. Шаг 1</vt:lpstr>
      <vt:lpstr>Процесс дистанционного электронного голосования на Портале ДЭГ. Шаг 2</vt:lpstr>
      <vt:lpstr>Процесс дистанционного электронного голосования на Портале ДЭГ. Шаг 3</vt:lpstr>
      <vt:lpstr>Процесс дистанционного электронного голосования на Портале ДЭГ. Шаг 4</vt:lpstr>
      <vt:lpstr>Процесс дистанционного электронного голосования на Портале ДЭГ. Шаг 5</vt:lpstr>
      <vt:lpstr>Процесс дистанционного электронного голосования на Портале ДЭГ. Шаг 6</vt:lpstr>
      <vt:lpstr>Процесс дистанционного электронного голосования на Портале ДЭГ. Шаг 7</vt:lpstr>
      <vt:lpstr>Процесс дистанционного электронного голосования на Портале ДЭГ. Шаг 8</vt:lpstr>
      <vt:lpstr>Процесс дистанционного электронного голосования на Портале ДЭГ. Шаг 9</vt:lpstr>
      <vt:lpstr>Процесс дистанционного электронного голосования на Портале ДЭГ. Шаг 10-1</vt:lpstr>
      <vt:lpstr>Процесс дистанционного электронного голосования на Портале ДЭГ. Шаг 10-2</vt:lpstr>
      <vt:lpstr>Процесс дистанционного электронного голосования на Портале ДЭГ. Шаг 11</vt:lpstr>
      <vt:lpstr>Процесс дистанционного электронного голосования на Портале ДЭГ. Шаг 12</vt:lpstr>
      <vt:lpstr>Слайд 22</vt:lpstr>
      <vt:lpstr>Неизменность голосов</vt:lpstr>
      <vt:lpstr>РАСШИФРОВАНИЕ РЕЗУЛЬТАТОВ ВОЛЕИЗЪЯВЛЕНИЯ УЧАСТНИКОВ ДЭГ</vt:lpstr>
      <vt:lpstr>ДАННЫЕ ОБ ИТОГАХ ДЭГ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Маевская Маргарита Александровна</dc:creator>
  <dc:description/>
  <cp:lastModifiedBy>_Радзивил Ростислав Станиславович</cp:lastModifiedBy>
  <cp:revision>492</cp:revision>
  <cp:lastPrinted>2022-04-23T09:38:34Z</cp:lastPrinted>
  <dcterms:created xsi:type="dcterms:W3CDTF">2022-04-22T19:04:48Z</dcterms:created>
  <dcterms:modified xsi:type="dcterms:W3CDTF">2022-06-30T02:50:31Z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Произвольный</vt:lpwstr>
  </property>
  <property fmtid="{D5CDD505-2E9C-101B-9397-08002B2CF9AE}" pid="4" name="Slides">
    <vt:i4>14</vt:i4>
  </property>
</Properties>
</file>